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62" r:id="rId2"/>
  </p:sldMasterIdLst>
  <p:notesMasterIdLst>
    <p:notesMasterId r:id="rId41"/>
  </p:notesMasterIdLst>
  <p:sldIdLst>
    <p:sldId id="306" r:id="rId3"/>
    <p:sldId id="308" r:id="rId4"/>
    <p:sldId id="422" r:id="rId5"/>
    <p:sldId id="423" r:id="rId6"/>
    <p:sldId id="340" r:id="rId7"/>
    <p:sldId id="413" r:id="rId8"/>
    <p:sldId id="414" r:id="rId9"/>
    <p:sldId id="415" r:id="rId10"/>
    <p:sldId id="347" r:id="rId11"/>
    <p:sldId id="348" r:id="rId12"/>
    <p:sldId id="349" r:id="rId13"/>
    <p:sldId id="350" r:id="rId14"/>
    <p:sldId id="351" r:id="rId15"/>
    <p:sldId id="353" r:id="rId16"/>
    <p:sldId id="354" r:id="rId17"/>
    <p:sldId id="364" r:id="rId18"/>
    <p:sldId id="365" r:id="rId19"/>
    <p:sldId id="367" r:id="rId20"/>
    <p:sldId id="369" r:id="rId21"/>
    <p:sldId id="371" r:id="rId22"/>
    <p:sldId id="375" r:id="rId23"/>
    <p:sldId id="373" r:id="rId24"/>
    <p:sldId id="377" r:id="rId25"/>
    <p:sldId id="416" r:id="rId26"/>
    <p:sldId id="387" r:id="rId27"/>
    <p:sldId id="420" r:id="rId28"/>
    <p:sldId id="393" r:id="rId29"/>
    <p:sldId id="379" r:id="rId30"/>
    <p:sldId id="380" r:id="rId31"/>
    <p:sldId id="417" r:id="rId32"/>
    <p:sldId id="418" r:id="rId33"/>
    <p:sldId id="419" r:id="rId34"/>
    <p:sldId id="391" r:id="rId35"/>
    <p:sldId id="395" r:id="rId36"/>
    <p:sldId id="397" r:id="rId37"/>
    <p:sldId id="400" r:id="rId38"/>
    <p:sldId id="424" r:id="rId39"/>
    <p:sldId id="326" r:id="rId40"/>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FD93B"/>
    <a:srgbClr val="008000"/>
    <a:srgbClr val="004080"/>
    <a:srgbClr val="996600"/>
    <a:srgbClr val="81BE41"/>
    <a:srgbClr val="0080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47" autoAdjust="0"/>
    <p:restoredTop sz="52007" autoAdjust="0"/>
  </p:normalViewPr>
  <p:slideViewPr>
    <p:cSldViewPr snapToGrid="0" snapToObjects="1" showGuides="1">
      <p:cViewPr>
        <p:scale>
          <a:sx n="70" d="100"/>
          <a:sy n="70" d="100"/>
        </p:scale>
        <p:origin x="252" y="-78"/>
      </p:cViewPr>
      <p:guideLst>
        <p:guide orient="horz" pos="440"/>
        <p:guide pos="2864"/>
      </p:guideLst>
    </p:cSldViewPr>
  </p:slideViewPr>
  <p:outlineViewPr>
    <p:cViewPr>
      <p:scale>
        <a:sx n="33" d="100"/>
        <a:sy n="33" d="100"/>
      </p:scale>
      <p:origin x="38" y="2909"/>
    </p:cViewPr>
  </p:outlineViewPr>
  <p:notesTextViewPr>
    <p:cViewPr>
      <p:scale>
        <a:sx n="100" d="100"/>
        <a:sy n="100" d="100"/>
      </p:scale>
      <p:origin x="0" y="0"/>
    </p:cViewPr>
  </p:notesTextViewPr>
  <p:sorterViewPr>
    <p:cViewPr>
      <p:scale>
        <a:sx n="66" d="100"/>
        <a:sy n="66" d="100"/>
      </p:scale>
      <p:origin x="0" y="936"/>
    </p:cViewPr>
  </p:sorterViewPr>
  <p:notesViewPr>
    <p:cSldViewPr snapToGrid="0" snapToObjects="1">
      <p:cViewPr varScale="1">
        <p:scale>
          <a:sx n="54" d="100"/>
          <a:sy n="54" d="100"/>
        </p:scale>
        <p:origin x="-1373" y="-82"/>
      </p:cViewPr>
      <p:guideLst>
        <p:guide orient="horz" pos="2160"/>
        <p:guide pos="288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80826" y="514350"/>
            <a:ext cx="2276988" cy="180248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602523"/>
            <a:ext cx="7315200" cy="37411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t>Thank you for attending this webinar/training.  This is the fourth module of the series.</a:t>
            </a:r>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They are tolerant to </a:t>
            </a:r>
            <a:r>
              <a:rPr lang="en-US" dirty="0" smtClean="0"/>
              <a:t>both drought </a:t>
            </a:r>
            <a:r>
              <a:rPr lang="en-US" dirty="0" smtClean="0"/>
              <a:t>and wet soils. </a:t>
            </a:r>
            <a:r>
              <a:rPr lang="en-US" dirty="0" smtClean="0">
                <a:solidFill>
                  <a:schemeClr val="tx1"/>
                </a:solidFill>
              </a:rPr>
              <a:t>This is especially important in urban gardens with sandy soils.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Plants are</a:t>
            </a:r>
            <a:r>
              <a:rPr lang="en-US" baseline="0" dirty="0" smtClean="0"/>
              <a:t> usually taller than the </a:t>
            </a:r>
            <a:r>
              <a:rPr lang="en-US" baseline="0" dirty="0" err="1" smtClean="0"/>
              <a:t>ponding</a:t>
            </a:r>
            <a:r>
              <a:rPr lang="en-US" baseline="0" dirty="0" smtClean="0"/>
              <a:t> depth of the planting bed. </a:t>
            </a:r>
            <a:r>
              <a:rPr lang="en-US" baseline="0" dirty="0" smtClean="0"/>
              <a:t>  Thus they will not become submerged during an extended rain event.</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Plants</a:t>
            </a:r>
            <a:r>
              <a:rPr lang="en-US" baseline="0" dirty="0" smtClean="0"/>
              <a:t> typically have deep roots keeping the soils loose to help direct the stormwater into the ground, deep into the soil.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Plant</a:t>
            </a:r>
            <a:r>
              <a:rPr lang="en-US" baseline="0" dirty="0" smtClean="0"/>
              <a:t> </a:t>
            </a:r>
            <a:r>
              <a:rPr lang="en-US" baseline="0" dirty="0" smtClean="0"/>
              <a:t>layouts </a:t>
            </a:r>
            <a:r>
              <a:rPr lang="en-US" baseline="0" dirty="0" smtClean="0"/>
              <a:t>usually have </a:t>
            </a:r>
            <a:r>
              <a:rPr lang="en-US" baseline="0" dirty="0" smtClean="0"/>
              <a:t>attractive seasonal interest, </a:t>
            </a:r>
            <a:r>
              <a:rPr lang="en-US" baseline="0" dirty="0" smtClean="0"/>
              <a:t>with plants blooming all season long </a:t>
            </a:r>
            <a:r>
              <a:rPr lang="en-US" baseline="0" dirty="0" smtClean="0"/>
              <a:t>and some fall and winter features that will </a:t>
            </a:r>
            <a:r>
              <a:rPr lang="en-US" baseline="0" dirty="0" smtClean="0"/>
              <a:t>attract </a:t>
            </a:r>
            <a:r>
              <a:rPr lang="en-US" baseline="0" dirty="0" smtClean="0"/>
              <a:t>the </a:t>
            </a:r>
            <a:r>
              <a:rPr lang="en-US" baseline="0" dirty="0" smtClean="0"/>
              <a:t>eye.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Plants</a:t>
            </a:r>
            <a:r>
              <a:rPr lang="en-US" baseline="0" dirty="0" smtClean="0"/>
              <a:t> not originally planted in the system need to be monitored to ensure </a:t>
            </a:r>
            <a:r>
              <a:rPr lang="en-US" baseline="0" dirty="0" smtClean="0"/>
              <a:t>that invasive </a:t>
            </a:r>
            <a:r>
              <a:rPr lang="en-US" baseline="0" dirty="0" smtClean="0"/>
              <a:t>plants </a:t>
            </a:r>
            <a:r>
              <a:rPr lang="en-US" baseline="0" dirty="0" smtClean="0"/>
              <a:t>have not become established in the planting bed,  where they </a:t>
            </a:r>
            <a:r>
              <a:rPr lang="en-US" baseline="0" dirty="0" smtClean="0"/>
              <a:t>will </a:t>
            </a:r>
            <a:r>
              <a:rPr lang="en-US" baseline="0" dirty="0" smtClean="0"/>
              <a:t>negatively affect the surrounding </a:t>
            </a:r>
            <a:r>
              <a:rPr lang="en-US" baseline="0" dirty="0" smtClean="0"/>
              <a:t>landscape and natural </a:t>
            </a:r>
            <a:r>
              <a:rPr lang="en-US" baseline="0" dirty="0" smtClean="0"/>
              <a:t>areas.</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Depending on how </a:t>
            </a:r>
            <a:r>
              <a:rPr lang="en-US" dirty="0" smtClean="0"/>
              <a:t>pristine </a:t>
            </a:r>
            <a:r>
              <a:rPr lang="en-US" baseline="0" dirty="0" smtClean="0"/>
              <a:t>the </a:t>
            </a:r>
            <a:r>
              <a:rPr lang="en-US" baseline="0" dirty="0" smtClean="0"/>
              <a:t>garden appearance </a:t>
            </a:r>
            <a:r>
              <a:rPr lang="en-US" baseline="0" dirty="0" smtClean="0"/>
              <a:t>must be maintained</a:t>
            </a:r>
            <a:r>
              <a:rPr lang="en-US" baseline="0" dirty="0" smtClean="0"/>
              <a:t>, varying levels of weed removal will be </a:t>
            </a:r>
            <a:r>
              <a:rPr lang="en-US" baseline="0" dirty="0" smtClean="0"/>
              <a:t>necessary.  </a:t>
            </a:r>
            <a:r>
              <a:rPr lang="en-US" baseline="0" dirty="0" smtClean="0"/>
              <a:t>You do not want weeds to become the dominate plant within these systems.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Here are some common invasive plants and weeds found</a:t>
            </a:r>
            <a:r>
              <a:rPr lang="en-US" baseline="0" dirty="0" smtClean="0"/>
              <a:t> in both wetlands </a:t>
            </a:r>
            <a:r>
              <a:rPr lang="en-US" baseline="0" dirty="0" smtClean="0"/>
              <a:t>and dry </a:t>
            </a:r>
            <a:r>
              <a:rPr lang="en-US" baseline="0" dirty="0" smtClean="0"/>
              <a:t>bio-retention systems.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Management:</a:t>
            </a:r>
            <a:endParaRPr lang="en-US" dirty="0" smtClean="0"/>
          </a:p>
          <a:p>
            <a:r>
              <a:rPr lang="en-US" dirty="0" smtClean="0"/>
              <a:t>Cut and pull </a:t>
            </a:r>
            <a:r>
              <a:rPr lang="en-US" dirty="0" smtClean="0"/>
              <a:t>out the </a:t>
            </a:r>
            <a:r>
              <a:rPr lang="en-US" dirty="0" smtClean="0"/>
              <a:t>entire </a:t>
            </a:r>
            <a:r>
              <a:rPr lang="en-US" dirty="0" smtClean="0"/>
              <a:t>root.  Do this </a:t>
            </a:r>
            <a:r>
              <a:rPr lang="en-US" dirty="0" smtClean="0"/>
              <a:t>prior to this plant going to </a:t>
            </a:r>
            <a:r>
              <a:rPr lang="en-US" dirty="0" smtClean="0"/>
              <a:t>seed to prevent the seeds from spreading the plant. </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Management:</a:t>
            </a:r>
            <a:endParaRPr lang="en-US" dirty="0" smtClean="0"/>
          </a:p>
          <a:p>
            <a:r>
              <a:rPr lang="en-US" dirty="0" smtClean="0"/>
              <a:t>Cut and pull out entire root prior to this plant going to </a:t>
            </a:r>
            <a:r>
              <a:rPr lang="en-US" dirty="0" smtClean="0"/>
              <a:t>seed. </a:t>
            </a:r>
            <a:endParaRPr lang="en-US" dirty="0" smtClean="0"/>
          </a:p>
          <a:p>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Management:</a:t>
            </a:r>
          </a:p>
          <a:p>
            <a:r>
              <a:rPr lang="en-US" dirty="0" smtClean="0"/>
              <a:t>For small</a:t>
            </a:r>
            <a:r>
              <a:rPr lang="en-US" baseline="0" dirty="0" smtClean="0"/>
              <a:t> infestations - </a:t>
            </a:r>
            <a:r>
              <a:rPr lang="en-US" dirty="0" smtClean="0"/>
              <a:t>Cut </a:t>
            </a:r>
            <a:r>
              <a:rPr lang="en-US" dirty="0" smtClean="0"/>
              <a:t>and pull out entire root prior to this plant going to seed.</a:t>
            </a:r>
            <a:r>
              <a:rPr lang="en-US" baseline="0" dirty="0" smtClean="0"/>
              <a:t> Do not only cut the above ground </a:t>
            </a:r>
            <a:r>
              <a:rPr lang="en-US" baseline="0" dirty="0" smtClean="0"/>
              <a:t>portion, because this </a:t>
            </a:r>
            <a:r>
              <a:rPr lang="en-US" baseline="0" dirty="0" smtClean="0"/>
              <a:t>will stimulate </a:t>
            </a:r>
            <a:r>
              <a:rPr lang="en-US" baseline="0" dirty="0" smtClean="0"/>
              <a:t>the growth </a:t>
            </a:r>
            <a:r>
              <a:rPr lang="en-US" baseline="0" dirty="0" smtClean="0"/>
              <a:t>of many more shoots. </a:t>
            </a:r>
            <a:endParaRPr lang="en-US" dirty="0" smtClean="0"/>
          </a:p>
          <a:p>
            <a:endParaRPr lang="en-US" dirty="0" smtClean="0"/>
          </a:p>
          <a:p>
            <a:r>
              <a:rPr lang="en-US" dirty="0" smtClean="0"/>
              <a:t>For large infestations</a:t>
            </a:r>
            <a:r>
              <a:rPr lang="en-US" baseline="0" dirty="0" smtClean="0"/>
              <a:t> where the plant </a:t>
            </a:r>
            <a:r>
              <a:rPr lang="en-US" dirty="0" smtClean="0"/>
              <a:t>it has taken</a:t>
            </a:r>
            <a:r>
              <a:rPr lang="en-US" baseline="0" dirty="0" smtClean="0"/>
              <a:t> over a site -- </a:t>
            </a:r>
            <a:r>
              <a:rPr lang="en-US" dirty="0" smtClean="0"/>
              <a:t>Pesticide </a:t>
            </a:r>
            <a:r>
              <a:rPr lang="en-US" dirty="0" smtClean="0"/>
              <a:t>application </a:t>
            </a:r>
            <a:r>
              <a:rPr lang="en-US" dirty="0" smtClean="0"/>
              <a:t>is likely required.</a:t>
            </a:r>
            <a:endParaRPr lang="en-US" dirty="0" smtClean="0"/>
          </a:p>
          <a:p>
            <a:endParaRPr lang="en-US" baseline="0" dirty="0" smtClean="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PHS has developed this series of six training modules,</a:t>
            </a:r>
            <a:r>
              <a:rPr lang="en-US" sz="2000" baseline="0" dirty="0" smtClean="0"/>
              <a:t> through grant funding from EPA Region III, in order to help clarify appropriate maintenance techniques for Green </a:t>
            </a:r>
            <a:r>
              <a:rPr lang="en-US" sz="2000" baseline="0" dirty="0" err="1" smtClean="0"/>
              <a:t>Stormwater</a:t>
            </a:r>
            <a:r>
              <a:rPr lang="en-US" sz="2000" baseline="0" dirty="0" smtClean="0"/>
              <a:t> Infrastructure practices (GSI).  It is our hope that the information included here will be helpful for anyone who is learning about SBMPs or is training others about properly maintaining the practices.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p>
          <a:p>
            <a:r>
              <a:rPr lang="en-US" sz="2000" dirty="0" smtClean="0"/>
              <a:t>As a review:</a:t>
            </a:r>
            <a:r>
              <a:rPr lang="en-US" sz="2000" baseline="0" dirty="0" smtClean="0"/>
              <a:t> there are two bio-retention system types: </a:t>
            </a:r>
          </a:p>
          <a:p>
            <a:pPr>
              <a:buFont typeface="Arial" pitchFamily="34" charset="0"/>
              <a:buChar char="•"/>
            </a:pPr>
            <a:r>
              <a:rPr lang="en-US" sz="2000" baseline="0" dirty="0" smtClean="0"/>
              <a:t>dry </a:t>
            </a:r>
            <a:r>
              <a:rPr lang="en-US" sz="2000" baseline="0" dirty="0" smtClean="0"/>
              <a:t>systems including porous pavement, </a:t>
            </a:r>
            <a:r>
              <a:rPr lang="en-US" sz="2000" baseline="0" dirty="0" err="1" smtClean="0"/>
              <a:t>greenroofs</a:t>
            </a:r>
            <a:r>
              <a:rPr lang="en-US" sz="2000" baseline="0" dirty="0" smtClean="0"/>
              <a:t>, bio-retention (rain gardens, tree trenches, bio-swale) and </a:t>
            </a:r>
            <a:endParaRPr lang="en-US" sz="2000" baseline="0" dirty="0" smtClean="0"/>
          </a:p>
          <a:p>
            <a:pPr>
              <a:buFont typeface="Arial" pitchFamily="34" charset="0"/>
              <a:buChar char="•"/>
            </a:pPr>
            <a:r>
              <a:rPr lang="en-US" sz="2000" baseline="0" dirty="0" smtClean="0"/>
              <a:t>wet systems - </a:t>
            </a:r>
            <a:r>
              <a:rPr lang="en-US" sz="2000" baseline="0" dirty="0" smtClean="0"/>
              <a:t>constructed wetlands. </a:t>
            </a:r>
            <a:endParaRPr lang="en-US" sz="2000" baseline="0" dirty="0" smtClean="0"/>
          </a:p>
          <a:p>
            <a:pPr>
              <a:buFont typeface="Arial" pitchFamily="34" charset="0"/>
              <a:buNone/>
            </a:pPr>
            <a:endParaRPr lang="en-US" sz="2000" baseline="0" dirty="0" smtClean="0"/>
          </a:p>
          <a:p>
            <a:pPr>
              <a:buFont typeface="Arial" pitchFamily="34" charset="0"/>
              <a:buNone/>
            </a:pPr>
            <a:r>
              <a:rPr lang="en-US" sz="2000" baseline="0" dirty="0" smtClean="0"/>
              <a:t>We have focused </a:t>
            </a:r>
            <a:r>
              <a:rPr lang="en-US" sz="2000" baseline="0" dirty="0" smtClean="0"/>
              <a:t>our trainings on the most commonly installed </a:t>
            </a:r>
            <a:r>
              <a:rPr lang="en-US" sz="2000" baseline="0" dirty="0" smtClean="0"/>
              <a:t>practices for bio-retention, but </a:t>
            </a:r>
            <a:r>
              <a:rPr lang="en-US" sz="2000" baseline="0" dirty="0" smtClean="0"/>
              <a:t>much of the same </a:t>
            </a:r>
            <a:r>
              <a:rPr lang="en-US" sz="2000" baseline="0" dirty="0" smtClean="0"/>
              <a:t>maintenance practices occur </a:t>
            </a:r>
            <a:r>
              <a:rPr lang="en-US" sz="2000" baseline="0" dirty="0" smtClean="0"/>
              <a:t>on all </a:t>
            </a:r>
            <a:r>
              <a:rPr lang="en-US" sz="2000" baseline="0" dirty="0" smtClean="0"/>
              <a:t>of the systems</a:t>
            </a:r>
            <a:r>
              <a:rPr lang="en-US" sz="2000" baseline="0" dirty="0" smtClean="0"/>
              <a:t>.</a:t>
            </a:r>
          </a:p>
          <a:p>
            <a:endParaRPr lang="en-US" sz="2000" baseline="0" dirty="0" smtClean="0"/>
          </a:p>
          <a:p>
            <a:endParaRPr lang="en-US" sz="2000" baseline="0" dirty="0" smtClean="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rtl="0"/>
            <a:r>
              <a:rPr lang="en-US" sz="1200" kern="1200" dirty="0" smtClean="0">
                <a:solidFill>
                  <a:schemeClr val="tx1"/>
                </a:solidFill>
                <a:latin typeface="+mn-lt"/>
                <a:ea typeface="+mn-ea"/>
                <a:cs typeface="+mn-cs"/>
              </a:rPr>
              <a:t>Management: </a:t>
            </a:r>
          </a:p>
          <a:p>
            <a:pPr rtl="0"/>
            <a:r>
              <a:rPr lang="en-US" sz="1200" kern="1200" dirty="0" smtClean="0">
                <a:solidFill>
                  <a:schemeClr val="tx1"/>
                </a:solidFill>
                <a:latin typeface="+mn-lt"/>
                <a:ea typeface="+mn-ea"/>
                <a:cs typeface="+mn-cs"/>
              </a:rPr>
              <a:t>Cutting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knotweed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only removes the above ground portion and</a:t>
            </a:r>
            <a:r>
              <a:rPr lang="en-US" sz="1200" kern="1200" baseline="0" dirty="0" smtClean="0">
                <a:solidFill>
                  <a:schemeClr val="tx1"/>
                </a:solidFill>
                <a:latin typeface="+mn-lt"/>
                <a:ea typeface="+mn-ea"/>
                <a:cs typeface="+mn-cs"/>
              </a:rPr>
              <a:t> only serves to stimulate the growth of </a:t>
            </a:r>
            <a:r>
              <a:rPr lang="en-US" sz="1200" kern="1200" baseline="0" dirty="0" smtClean="0">
                <a:solidFill>
                  <a:schemeClr val="tx1"/>
                </a:solidFill>
                <a:latin typeface="+mn-lt"/>
                <a:ea typeface="+mn-ea"/>
                <a:cs typeface="+mn-cs"/>
              </a:rPr>
              <a:t>below-ground </a:t>
            </a:r>
            <a:r>
              <a:rPr lang="en-US" sz="1200" kern="1200" baseline="0" dirty="0" smtClean="0">
                <a:solidFill>
                  <a:schemeClr val="tx1"/>
                </a:solidFill>
                <a:latin typeface="+mn-lt"/>
                <a:ea typeface="+mn-ea"/>
                <a:cs typeface="+mn-cs"/>
              </a:rPr>
              <a:t>rhizomes. </a:t>
            </a:r>
            <a:r>
              <a:rPr lang="en-US" sz="1200" kern="1200" dirty="0" smtClean="0">
                <a:solidFill>
                  <a:schemeClr val="tx1"/>
                </a:solidFill>
                <a:latin typeface="+mn-lt"/>
                <a:ea typeface="+mn-ea"/>
                <a:cs typeface="+mn-cs"/>
              </a:rPr>
              <a:t>In some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cases weekly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mowing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can eventually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draw down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enough</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plant’s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reserves to</a:t>
            </a:r>
            <a:r>
              <a:rPr lang="en-US"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k</a:t>
            </a:r>
            <a:r>
              <a:rPr lang="en-US" sz="1200" kern="1200" dirty="0" smtClean="0">
                <a:solidFill>
                  <a:schemeClr val="tx1"/>
                </a:solidFill>
                <a:latin typeface="+mn-lt"/>
                <a:ea typeface="+mn-ea"/>
                <a:cs typeface="+mn-cs"/>
              </a:rPr>
              <a:t>ill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it</a:t>
            </a:r>
            <a:r>
              <a:rPr lang="en-US" sz="1200" kern="1200" dirty="0" smtClean="0">
                <a:solidFill>
                  <a:schemeClr val="tx1"/>
                </a:solidFill>
                <a:latin typeface="+mn-lt"/>
                <a:ea typeface="+mn-ea"/>
                <a:cs typeface="+mn-cs"/>
              </a:rPr>
              <a:t>.</a:t>
            </a:r>
          </a:p>
          <a:p>
            <a:pPr rtl="0"/>
            <a:endParaRPr lang="en-US" sz="1200" kern="1200" dirty="0" smtClean="0">
              <a:solidFill>
                <a:schemeClr val="tx1"/>
              </a:solidFill>
              <a:latin typeface="+mn-lt"/>
              <a:ea typeface="+mn-ea"/>
              <a:cs typeface="+mn-cs"/>
            </a:endParaRPr>
          </a:p>
          <a:p>
            <a:pPr rtl="0"/>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best </a:t>
            </a:r>
            <a:r>
              <a:rPr lang="en-US" sz="1200" kern="1200" baseline="0" dirty="0" smtClean="0">
                <a:solidFill>
                  <a:schemeClr val="tx1"/>
                </a:solidFill>
                <a:latin typeface="+mn-lt"/>
                <a:ea typeface="+mn-ea"/>
                <a:cs typeface="+mn-cs"/>
              </a:rPr>
              <a:t>control </a:t>
            </a:r>
            <a:r>
              <a:rPr lang="en-US" sz="1200" kern="1200" dirty="0" smtClean="0">
                <a:solidFill>
                  <a:schemeClr val="tx1"/>
                </a:solidFill>
                <a:latin typeface="+mn-lt"/>
                <a:ea typeface="+mn-ea"/>
                <a:cs typeface="+mn-cs"/>
              </a:rPr>
              <a:t>approach is </a:t>
            </a:r>
            <a:r>
              <a:rPr lang="en-US" sz="1200" kern="1200" dirty="0" smtClean="0">
                <a:solidFill>
                  <a:schemeClr val="tx1"/>
                </a:solidFill>
                <a:latin typeface="+mn-lt"/>
                <a:ea typeface="+mn-ea"/>
                <a:cs typeface="+mn-cs"/>
              </a:rPr>
              <a:t>through</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 combination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Cutting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Herbicide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application</a:t>
            </a:r>
            <a:r>
              <a:rPr lang="en-US" sz="1200" kern="1200" dirty="0" smtClean="0">
                <a:solidFill>
                  <a:schemeClr val="tx1"/>
                </a:solidFill>
                <a:latin typeface="+mn-lt"/>
                <a:ea typeface="+mn-ea"/>
                <a:cs typeface="+mn-cs"/>
              </a:rPr>
              <a:t>.  A </a:t>
            </a:r>
            <a:r>
              <a:rPr lang="en-US" sz="1200" kern="1200" dirty="0" smtClean="0">
                <a:solidFill>
                  <a:schemeClr val="tx1"/>
                </a:solidFill>
                <a:latin typeface="+mn-lt"/>
                <a:ea typeface="+mn-ea"/>
                <a:cs typeface="+mn-cs"/>
              </a:rPr>
              <a:t>late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spring/early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summer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treatment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followed by early fall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re-treatment is </a:t>
            </a:r>
            <a:r>
              <a:rPr lang="en-US" sz="1200" kern="1200" dirty="0" smtClean="0">
                <a:solidFill>
                  <a:schemeClr val="tx1"/>
                </a:solidFill>
                <a:latin typeface="+mn-lt"/>
                <a:ea typeface="+mn-ea"/>
                <a:cs typeface="+mn-cs"/>
              </a:rPr>
              <a:t>needed.</a:t>
            </a:r>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Management: </a:t>
            </a:r>
          </a:p>
          <a:p>
            <a:r>
              <a:rPr lang="en-US" dirty="0" smtClean="0"/>
              <a:t>Be sure to distinguish this tree from the </a:t>
            </a:r>
            <a:r>
              <a:rPr lang="en-US" dirty="0" smtClean="0"/>
              <a:t>red maple</a:t>
            </a:r>
            <a:r>
              <a:rPr lang="en-US" baseline="0" dirty="0" smtClean="0"/>
              <a:t> that is commonly found growing in rain gardens.  </a:t>
            </a:r>
            <a:r>
              <a:rPr lang="en-US" baseline="0" dirty="0" smtClean="0"/>
              <a:t>It has a wider leaf, which “bleeds” milky white when pulled from the stem.</a:t>
            </a:r>
          </a:p>
          <a:p>
            <a:r>
              <a:rPr lang="en-US" baseline="0" dirty="0" smtClean="0"/>
              <a:t>Small trees </a:t>
            </a:r>
            <a:r>
              <a:rPr lang="en-US" baseline="0" dirty="0" smtClean="0"/>
              <a:t>can be hand </a:t>
            </a:r>
            <a:r>
              <a:rPr lang="en-US" baseline="0" dirty="0" smtClean="0"/>
              <a:t>pulled. Larger </a:t>
            </a:r>
            <a:r>
              <a:rPr lang="en-US" baseline="0" dirty="0" smtClean="0"/>
              <a:t>ones need to be cut down with </a:t>
            </a:r>
            <a:r>
              <a:rPr lang="en-US" baseline="0" dirty="0" smtClean="0"/>
              <a:t> loppers or a saw.  </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Management: </a:t>
            </a:r>
          </a:p>
          <a:p>
            <a:r>
              <a:rPr lang="en-US" baseline="0" dirty="0" smtClean="0"/>
              <a:t>Remove prior to the plant going to seed.  Remove whole plant, roots and all. </a:t>
            </a:r>
          </a:p>
          <a:p>
            <a:r>
              <a:rPr lang="en-US" dirty="0" smtClean="0"/>
              <a:t>Hand </a:t>
            </a:r>
            <a:r>
              <a:rPr lang="en-US" dirty="0" smtClean="0"/>
              <a:t>pull plants with gloves on, </a:t>
            </a:r>
            <a:r>
              <a:rPr lang="en-US" dirty="0" smtClean="0"/>
              <a:t>because the plant</a:t>
            </a:r>
            <a:r>
              <a:rPr lang="en-US" baseline="0" dirty="0" smtClean="0"/>
              <a:t> </a:t>
            </a:r>
            <a:r>
              <a:rPr lang="en-US" baseline="0" dirty="0" smtClean="0"/>
              <a:t>has small barbs </a:t>
            </a:r>
            <a:r>
              <a:rPr lang="en-US" baseline="0" dirty="0" smtClean="0"/>
              <a:t>on </a:t>
            </a:r>
            <a:r>
              <a:rPr lang="en-US" baseline="0" dirty="0" smtClean="0"/>
              <a:t>the stem.  </a:t>
            </a:r>
            <a:r>
              <a:rPr lang="en-US" baseline="0" dirty="0" smtClean="0"/>
              <a:t> The vines are easily </a:t>
            </a:r>
            <a:r>
              <a:rPr lang="en-US" baseline="0" dirty="0" smtClean="0"/>
              <a:t>rolled </a:t>
            </a:r>
            <a:r>
              <a:rPr lang="en-US" baseline="0" dirty="0" smtClean="0"/>
              <a:t>into </a:t>
            </a:r>
            <a:r>
              <a:rPr lang="en-US" baseline="0" dirty="0" smtClean="0"/>
              <a:t>a </a:t>
            </a:r>
            <a:r>
              <a:rPr lang="en-US" baseline="0" dirty="0" smtClean="0"/>
              <a:t>ball for disposal.  </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Management:</a:t>
            </a:r>
          </a:p>
          <a:p>
            <a:r>
              <a:rPr lang="en-US" dirty="0" smtClean="0"/>
              <a:t>Hand </a:t>
            </a:r>
            <a:r>
              <a:rPr lang="en-US" dirty="0" smtClean="0"/>
              <a:t>pull </a:t>
            </a:r>
            <a:r>
              <a:rPr lang="en-US" dirty="0" smtClean="0"/>
              <a:t>the whole </a:t>
            </a:r>
            <a:r>
              <a:rPr lang="en-US" dirty="0" smtClean="0"/>
              <a:t>plant.  </a:t>
            </a:r>
            <a:r>
              <a:rPr lang="en-US" dirty="0" smtClean="0"/>
              <a:t>A weed </a:t>
            </a:r>
            <a:r>
              <a:rPr lang="en-US" dirty="0" smtClean="0"/>
              <a:t>wrench can be </a:t>
            </a:r>
            <a:r>
              <a:rPr lang="en-US" dirty="0" smtClean="0"/>
              <a:t>used if</a:t>
            </a:r>
            <a:r>
              <a:rPr lang="en-US" baseline="0" dirty="0" smtClean="0"/>
              <a:t> needed</a:t>
            </a:r>
            <a:r>
              <a:rPr lang="en-US" dirty="0" smtClean="0"/>
              <a:t>.</a:t>
            </a:r>
            <a:r>
              <a:rPr lang="en-US" baseline="0" dirty="0" smtClean="0"/>
              <a:t>  </a:t>
            </a:r>
          </a:p>
          <a:p>
            <a:r>
              <a:rPr lang="en-US" baseline="0" dirty="0" smtClean="0"/>
              <a:t>If it is only </a:t>
            </a:r>
            <a:r>
              <a:rPr lang="en-US" baseline="0" dirty="0" smtClean="0"/>
              <a:t>cut </a:t>
            </a:r>
            <a:r>
              <a:rPr lang="en-US" baseline="0" dirty="0" smtClean="0"/>
              <a:t>down to </a:t>
            </a:r>
            <a:r>
              <a:rPr lang="en-US" baseline="0" dirty="0" smtClean="0"/>
              <a:t>the stump, multiple suckers will grow up from the stump. </a:t>
            </a:r>
            <a:r>
              <a:rPr lang="en-US" baseline="0" dirty="0" smtClean="0"/>
              <a:t>The suckers </a:t>
            </a:r>
            <a:r>
              <a:rPr lang="en-US" baseline="0" dirty="0" smtClean="0"/>
              <a:t>will grow into a tree within a growing season. </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Mangement</a:t>
            </a:r>
            <a:r>
              <a:rPr lang="en-US" dirty="0" smtClean="0"/>
              <a:t>:</a:t>
            </a:r>
          </a:p>
          <a:p>
            <a:r>
              <a:rPr lang="en-US" dirty="0" smtClean="0"/>
              <a:t>Hand pull the </a:t>
            </a:r>
            <a:r>
              <a:rPr lang="en-US" dirty="0" smtClean="0"/>
              <a:t>whole </a:t>
            </a:r>
            <a:r>
              <a:rPr lang="en-US" dirty="0" smtClean="0"/>
              <a:t>plant.</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Management: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Remove prior to the plant going to seed.  Remove whole plant, roots and all.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Hand </a:t>
            </a:r>
            <a:r>
              <a:rPr lang="en-US" dirty="0" smtClean="0"/>
              <a:t>pull </a:t>
            </a:r>
            <a:r>
              <a:rPr lang="en-US" dirty="0" smtClean="0"/>
              <a:t>the plants </a:t>
            </a:r>
            <a:r>
              <a:rPr lang="en-US" dirty="0" smtClean="0"/>
              <a:t>with gloves on, </a:t>
            </a:r>
            <a:r>
              <a:rPr lang="en-US" dirty="0" smtClean="0"/>
              <a:t>because it</a:t>
            </a:r>
            <a:r>
              <a:rPr lang="en-US" baseline="0" dirty="0" smtClean="0"/>
              <a:t> </a:t>
            </a:r>
            <a:r>
              <a:rPr lang="en-US" baseline="0" dirty="0" smtClean="0"/>
              <a:t>has small barbs </a:t>
            </a:r>
            <a:r>
              <a:rPr lang="en-US" baseline="0" dirty="0" smtClean="0"/>
              <a:t>on the </a:t>
            </a:r>
            <a:r>
              <a:rPr lang="en-US" baseline="0" dirty="0" smtClean="0"/>
              <a:t>stem. </a:t>
            </a:r>
            <a:endParaRPr lang="en-US" dirty="0" smtClean="0"/>
          </a:p>
          <a:p>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Management: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a:t>
            </a:r>
            <a:r>
              <a:rPr lang="en-US" baseline="0" dirty="0" smtClean="0"/>
              <a:t> </a:t>
            </a:r>
            <a:r>
              <a:rPr lang="en-US" baseline="0" dirty="0" smtClean="0"/>
              <a:t>NOT Hand Pull.  Dig up soil and plant in a large radius around the plant to capture all possible roots.  Herbicide spray or cut and cover large infestations with plastic for multiple </a:t>
            </a:r>
            <a:r>
              <a:rPr lang="en-US" baseline="0" dirty="0" smtClean="0"/>
              <a:t>years.</a:t>
            </a:r>
            <a:endParaRPr lang="en-US" dirty="0" smtClean="0"/>
          </a:p>
          <a:p>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Management: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Remove prior to the plant going to seed.  Remove whole plant, roots and all. </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Early form</a:t>
            </a:r>
          </a:p>
          <a:p>
            <a:endParaRPr lang="en-US" dirty="0" smtClean="0"/>
          </a:p>
          <a:p>
            <a:r>
              <a:rPr lang="en-US" dirty="0" smtClean="0"/>
              <a:t>Management:</a:t>
            </a:r>
          </a:p>
          <a:p>
            <a:r>
              <a:rPr lang="en-US" dirty="0" smtClean="0"/>
              <a:t>Hand pull prior to going to seed.</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Fully grown plant.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aseline="0" dirty="0" smtClean="0"/>
              <a:t>As stormwater enters these systems through the inlet, it slows down and drops materials it was carrying.  This </a:t>
            </a:r>
            <a:r>
              <a:rPr lang="en-US" sz="1600" baseline="0" dirty="0" smtClean="0"/>
              <a:t>can include </a:t>
            </a:r>
            <a:r>
              <a:rPr lang="en-US" sz="1600" baseline="0" dirty="0" smtClean="0"/>
              <a:t>road gravel, sediment, and seeds.  </a:t>
            </a:r>
            <a:r>
              <a:rPr lang="en-US" sz="1600" baseline="0" dirty="0" smtClean="0"/>
              <a:t>Floatable particles </a:t>
            </a:r>
            <a:r>
              <a:rPr lang="en-US" sz="1600" baseline="0" dirty="0" smtClean="0"/>
              <a:t>usually stay in suspension until the water enters the planting </a:t>
            </a:r>
            <a:r>
              <a:rPr lang="en-US" sz="1600" baseline="0" dirty="0" smtClean="0"/>
              <a:t>bed, stops moving through </a:t>
            </a:r>
            <a:r>
              <a:rPr lang="en-US" sz="1600" baseline="0" dirty="0" smtClean="0"/>
              <a:t>and starts to drain. </a:t>
            </a:r>
            <a:endParaRPr lang="en-US" sz="1600" baseline="0" dirty="0" smtClean="0"/>
          </a:p>
          <a:p>
            <a:r>
              <a:rPr lang="en-US" sz="1600" baseline="0" dirty="0" smtClean="0"/>
              <a:t>There are various issues </a:t>
            </a:r>
            <a:r>
              <a:rPr lang="en-US" sz="1600" baseline="0" dirty="0" smtClean="0"/>
              <a:t>that occur when the sediment drops out at the top of the inlet.  </a:t>
            </a:r>
            <a:r>
              <a:rPr lang="en-US" sz="1600" baseline="0" dirty="0" smtClean="0"/>
              <a:t>The sediment </a:t>
            </a:r>
            <a:r>
              <a:rPr lang="en-US" sz="1600" baseline="0" dirty="0" smtClean="0"/>
              <a:t>can cause the entrance to </a:t>
            </a:r>
            <a:r>
              <a:rPr lang="en-US" sz="1600" baseline="0" dirty="0" smtClean="0"/>
              <a:t>become </a:t>
            </a:r>
            <a:r>
              <a:rPr lang="en-US" sz="1600" baseline="0" dirty="0" smtClean="0"/>
              <a:t>clogged or blocked, only allowing limited </a:t>
            </a:r>
            <a:r>
              <a:rPr lang="en-US" sz="1600" baseline="0" dirty="0" smtClean="0"/>
              <a:t>amounts </a:t>
            </a:r>
            <a:r>
              <a:rPr lang="en-US" sz="1600" baseline="0" dirty="0" smtClean="0"/>
              <a:t>of stormwater to enter the </a:t>
            </a:r>
            <a:r>
              <a:rPr lang="en-US" sz="1600" baseline="0" dirty="0" smtClean="0"/>
              <a:t>system </a:t>
            </a:r>
            <a:r>
              <a:rPr lang="en-US" sz="1600" baseline="0" dirty="0" smtClean="0"/>
              <a:t>or </a:t>
            </a:r>
            <a:r>
              <a:rPr lang="en-US" sz="1600" baseline="0" dirty="0" smtClean="0"/>
              <a:t>totally diverting </a:t>
            </a:r>
            <a:r>
              <a:rPr lang="en-US" sz="1600" baseline="0" dirty="0" smtClean="0"/>
              <a:t>the stormwater from entering the system.  </a:t>
            </a:r>
            <a:endParaRPr lang="en-US" sz="1600"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Management:</a:t>
            </a:r>
          </a:p>
          <a:p>
            <a:r>
              <a:rPr lang="en-US" dirty="0" smtClean="0"/>
              <a:t>Remove </a:t>
            </a:r>
            <a:r>
              <a:rPr lang="en-US" dirty="0" smtClean="0"/>
              <a:t>by hand with </a:t>
            </a:r>
            <a:r>
              <a:rPr lang="en-US" dirty="0" smtClean="0"/>
              <a:t> a shovel </a:t>
            </a:r>
            <a:r>
              <a:rPr lang="en-US" dirty="0" smtClean="0"/>
              <a:t>to ensure</a:t>
            </a:r>
            <a:r>
              <a:rPr lang="en-US" baseline="0" dirty="0" smtClean="0"/>
              <a:t> </a:t>
            </a:r>
            <a:r>
              <a:rPr lang="en-US" baseline="0" dirty="0" smtClean="0"/>
              <a:t>that the tap </a:t>
            </a:r>
            <a:r>
              <a:rPr lang="en-US" baseline="0" dirty="0" smtClean="0"/>
              <a:t>root is removed.</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Management:</a:t>
            </a:r>
          </a:p>
          <a:p>
            <a:r>
              <a:rPr lang="en-US" dirty="0" smtClean="0"/>
              <a:t>Hand</a:t>
            </a:r>
            <a:r>
              <a:rPr lang="en-US" baseline="0" dirty="0" smtClean="0"/>
              <a:t> </a:t>
            </a:r>
            <a:r>
              <a:rPr lang="en-US" baseline="0" dirty="0" smtClean="0"/>
              <a:t>pull for small infestations and mow for large infestations.</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Management:</a:t>
            </a:r>
          </a:p>
          <a:p>
            <a:r>
              <a:rPr lang="en-US" dirty="0" smtClean="0"/>
              <a:t>Hand</a:t>
            </a:r>
            <a:r>
              <a:rPr lang="en-US" baseline="0" dirty="0" smtClean="0"/>
              <a:t> </a:t>
            </a:r>
            <a:r>
              <a:rPr lang="en-US" baseline="0" dirty="0" smtClean="0"/>
              <a:t>pull for small infestations and mow for large infestations.</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Management:</a:t>
            </a:r>
          </a:p>
          <a:p>
            <a:r>
              <a:rPr lang="en-US" dirty="0" smtClean="0"/>
              <a:t>Hand</a:t>
            </a:r>
            <a:r>
              <a:rPr lang="en-US" baseline="0" dirty="0" smtClean="0"/>
              <a:t> pull before going to seed.</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Management:</a:t>
            </a:r>
          </a:p>
          <a:p>
            <a:r>
              <a:rPr lang="en-US" dirty="0" smtClean="0"/>
              <a:t>Hand pull before going to seed.</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Management:</a:t>
            </a:r>
          </a:p>
          <a:p>
            <a:r>
              <a:rPr lang="en-US" dirty="0" smtClean="0"/>
              <a:t>Hand pull the whole plant when small.  A weed wrench can be used if</a:t>
            </a:r>
            <a:r>
              <a:rPr lang="en-US" baseline="0" dirty="0" smtClean="0"/>
              <a:t> needed</a:t>
            </a:r>
            <a:r>
              <a:rPr lang="en-US" dirty="0" smtClean="0"/>
              <a:t>.</a:t>
            </a:r>
            <a:r>
              <a:rPr lang="en-US" baseline="0" dirty="0" smtClean="0"/>
              <a:t>  </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Management:</a:t>
            </a:r>
          </a:p>
          <a:p>
            <a:r>
              <a:rPr lang="en-US" dirty="0" smtClean="0"/>
              <a:t>Cut vines at the base WITHOUT touching.  Large</a:t>
            </a:r>
            <a:r>
              <a:rPr lang="en-US" baseline="0" dirty="0" smtClean="0"/>
              <a:t> infestations will need herbicide application.</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This completes our overview of weeds and invasive </a:t>
            </a:r>
            <a:r>
              <a:rPr lang="en-US" sz="1200" baseline="0" dirty="0" smtClean="0"/>
              <a:t>plants.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Our </a:t>
            </a:r>
            <a:r>
              <a:rPr lang="en-US" sz="1200" baseline="0" dirty="0" smtClean="0"/>
              <a:t>next session will be on </a:t>
            </a:r>
            <a:r>
              <a:rPr lang="en-US" sz="1200" dirty="0" smtClean="0">
                <a:solidFill>
                  <a:srgbClr val="97AD3A"/>
                </a:solidFill>
              </a:rPr>
              <a:t>Managing surrounding landscapes </a:t>
            </a:r>
            <a:r>
              <a:rPr lang="en-US" sz="1200" dirty="0" smtClean="0">
                <a:solidFill>
                  <a:srgbClr val="97AD3A"/>
                </a:solidFill>
              </a:rPr>
              <a:t>to </a:t>
            </a:r>
            <a:r>
              <a:rPr lang="en-US" sz="1200" dirty="0" smtClean="0">
                <a:solidFill>
                  <a:srgbClr val="97AD3A"/>
                </a:solidFill>
              </a:rPr>
              <a:t>reduce </a:t>
            </a:r>
            <a:r>
              <a:rPr lang="en-US" sz="1200" dirty="0" smtClean="0">
                <a:solidFill>
                  <a:srgbClr val="97AD3A"/>
                </a:solidFill>
              </a:rPr>
              <a:t>their impacts </a:t>
            </a:r>
            <a:r>
              <a:rPr lang="en-US" sz="1200" dirty="0" smtClean="0">
                <a:solidFill>
                  <a:srgbClr val="97AD3A"/>
                </a:solidFill>
              </a:rPr>
              <a:t>on Green Stormwater Infrastructure</a:t>
            </a:r>
            <a:r>
              <a:rPr lang="en-US" sz="1200" baseline="0" dirty="0" smtClean="0"/>
              <a:t>.</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Sediment</a:t>
            </a:r>
            <a:r>
              <a:rPr lang="en-US" baseline="0" dirty="0" smtClean="0"/>
              <a:t> can also drop out within the </a:t>
            </a:r>
            <a:r>
              <a:rPr lang="en-US" baseline="0" dirty="0" smtClean="0"/>
              <a:t>inlet.  Here, it </a:t>
            </a:r>
            <a:r>
              <a:rPr lang="en-US" baseline="0" dirty="0" smtClean="0"/>
              <a:t>can smother the plants within a vegetated swale, can block the water from </a:t>
            </a:r>
            <a:r>
              <a:rPr lang="en-US" baseline="0" dirty="0" smtClean="0"/>
              <a:t>continuing through </a:t>
            </a:r>
            <a:r>
              <a:rPr lang="en-US" baseline="0" dirty="0" smtClean="0"/>
              <a:t>the system or can cause erosion at the top of the planting bed.  </a:t>
            </a:r>
            <a:endParaRPr lang="en-US" baseline="0" dirty="0" smtClean="0"/>
          </a:p>
          <a:p>
            <a:r>
              <a:rPr lang="en-US" baseline="0" dirty="0" smtClean="0"/>
              <a:t>If </a:t>
            </a:r>
            <a:r>
              <a:rPr lang="en-US" baseline="0" dirty="0" smtClean="0"/>
              <a:t>the sediment </a:t>
            </a:r>
            <a:r>
              <a:rPr lang="en-US" baseline="0" dirty="0" smtClean="0"/>
              <a:t>enters </a:t>
            </a:r>
            <a:r>
              <a:rPr lang="en-US" baseline="0" dirty="0" smtClean="0"/>
              <a:t>the </a:t>
            </a:r>
            <a:r>
              <a:rPr lang="en-US" baseline="0" dirty="0" smtClean="0"/>
              <a:t>garden, it can </a:t>
            </a:r>
            <a:r>
              <a:rPr lang="en-US" baseline="0" dirty="0" smtClean="0"/>
              <a:t>smother the vegetation of the planting </a:t>
            </a:r>
            <a:r>
              <a:rPr lang="en-US" baseline="0" dirty="0" smtClean="0"/>
              <a:t>bed itself.  </a:t>
            </a:r>
            <a:r>
              <a:rPr lang="en-US" baseline="0" dirty="0" smtClean="0"/>
              <a:t>If this occurs </a:t>
            </a:r>
            <a:r>
              <a:rPr lang="en-US" baseline="0" dirty="0" smtClean="0"/>
              <a:t>repeatedly, </a:t>
            </a:r>
            <a:r>
              <a:rPr lang="en-US" baseline="0" dirty="0" smtClean="0"/>
              <a:t>or if the system is installed in </a:t>
            </a:r>
            <a:r>
              <a:rPr lang="en-US" baseline="0" dirty="0" smtClean="0"/>
              <a:t>an area with  </a:t>
            </a:r>
            <a:r>
              <a:rPr lang="en-US" baseline="0" dirty="0" smtClean="0"/>
              <a:t>high </a:t>
            </a:r>
            <a:r>
              <a:rPr lang="en-US" baseline="0" dirty="0" smtClean="0"/>
              <a:t>amounts of sediment, </a:t>
            </a:r>
            <a:r>
              <a:rPr lang="en-US" baseline="0" dirty="0" smtClean="0"/>
              <a:t>a </a:t>
            </a:r>
            <a:r>
              <a:rPr lang="en-US" baseline="0" dirty="0" err="1" smtClean="0"/>
              <a:t>forebay</a:t>
            </a:r>
            <a:r>
              <a:rPr lang="en-US" baseline="0" dirty="0" smtClean="0"/>
              <a:t> </a:t>
            </a:r>
            <a:r>
              <a:rPr lang="en-US" baseline="0" dirty="0" smtClean="0"/>
              <a:t>can be installed at the </a:t>
            </a:r>
            <a:r>
              <a:rPr lang="en-US" baseline="0" dirty="0" smtClean="0"/>
              <a:t>base </a:t>
            </a:r>
            <a:r>
              <a:rPr lang="en-US" baseline="0" dirty="0" smtClean="0"/>
              <a:t>of the inlet, with a small </a:t>
            </a:r>
            <a:r>
              <a:rPr lang="en-US" baseline="0" dirty="0" err="1" smtClean="0"/>
              <a:t>ponding</a:t>
            </a:r>
            <a:r>
              <a:rPr lang="en-US" baseline="0" dirty="0" smtClean="0"/>
              <a:t> area and a low check dam.  This allows </a:t>
            </a:r>
            <a:r>
              <a:rPr lang="en-US" baseline="0" dirty="0" smtClean="0"/>
              <a:t>sediment to be easily and efficiently removed </a:t>
            </a:r>
            <a:r>
              <a:rPr lang="en-US" baseline="0" dirty="0" smtClean="0"/>
              <a:t>and </a:t>
            </a:r>
            <a:r>
              <a:rPr lang="en-US" baseline="0" dirty="0" smtClean="0"/>
              <a:t>cleaned, </a:t>
            </a:r>
            <a:r>
              <a:rPr lang="en-US" baseline="0" dirty="0" smtClean="0"/>
              <a:t>compared </a:t>
            </a:r>
            <a:r>
              <a:rPr lang="en-US" baseline="0" dirty="0" smtClean="0"/>
              <a:t>with </a:t>
            </a:r>
            <a:r>
              <a:rPr lang="en-US" baseline="0" dirty="0" smtClean="0"/>
              <a:t>the task of removing sediment from the planting bed.  </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Planting layouts often change from the original design a</a:t>
            </a:r>
            <a:r>
              <a:rPr lang="en-US" dirty="0" smtClean="0"/>
              <a:t>fter</a:t>
            </a:r>
            <a:r>
              <a:rPr lang="en-US" baseline="0" dirty="0" smtClean="0"/>
              <a:t> </a:t>
            </a:r>
            <a:r>
              <a:rPr lang="en-US" baseline="0" dirty="0" smtClean="0"/>
              <a:t>bio-retention systems are installed, </a:t>
            </a:r>
            <a:r>
              <a:rPr lang="en-US" baseline="0" dirty="0" smtClean="0"/>
              <a:t>due </a:t>
            </a:r>
            <a:r>
              <a:rPr lang="en-US" baseline="0" dirty="0" smtClean="0"/>
              <a:t>to </a:t>
            </a:r>
            <a:r>
              <a:rPr lang="en-US" baseline="0" dirty="0" smtClean="0"/>
              <a:t>the way </a:t>
            </a:r>
            <a:r>
              <a:rPr lang="en-US" baseline="0" dirty="0" smtClean="0"/>
              <a:t>plants grow and </a:t>
            </a:r>
            <a:r>
              <a:rPr lang="en-US" baseline="0" dirty="0" smtClean="0"/>
              <a:t>spread.  New plants are </a:t>
            </a:r>
            <a:r>
              <a:rPr lang="en-US" baseline="0" dirty="0" smtClean="0"/>
              <a:t>introduced to the system </a:t>
            </a:r>
            <a:r>
              <a:rPr lang="en-US" baseline="0" dirty="0" smtClean="0"/>
              <a:t>and other plants die out.  </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 Small</a:t>
            </a:r>
            <a:r>
              <a:rPr lang="en-US" baseline="0" dirty="0" smtClean="0"/>
              <a:t> plants called plugs are planted in the planting bed of bio-retention system.  They are given ample space to grow and expand to fill in the garden over time.  </a:t>
            </a:r>
          </a:p>
          <a:p>
            <a:pPr>
              <a:buFont typeface="Arial" pitchFamily="34" charset="0"/>
              <a:buNone/>
            </a:pPr>
            <a:endParaRPr lang="en-US" baseline="0" dirty="0" smtClean="0"/>
          </a:p>
          <a:p>
            <a:pPr>
              <a:buFont typeface="Arial" pitchFamily="34" charset="0"/>
              <a:buNone/>
            </a:pPr>
            <a:r>
              <a:rPr lang="en-US" baseline="0" dirty="0" smtClean="0"/>
              <a:t>Over time as the water collects in the system, other materials are carried </a:t>
            </a:r>
            <a:r>
              <a:rPr lang="en-US" baseline="0" dirty="0" smtClean="0"/>
              <a:t>into </a:t>
            </a:r>
            <a:r>
              <a:rPr lang="en-US" baseline="0" dirty="0" smtClean="0"/>
              <a:t>the planting bed including seeds and other </a:t>
            </a:r>
            <a:r>
              <a:rPr lang="en-US" baseline="0" dirty="0" smtClean="0"/>
              <a:t>plant parts.</a:t>
            </a:r>
            <a:endParaRPr lang="en-US" baseline="0" dirty="0" smtClean="0"/>
          </a:p>
          <a:p>
            <a:pPr>
              <a:buFont typeface="Arial" pitchFamily="34" charset="0"/>
              <a:buNone/>
            </a:pPr>
            <a:endParaRPr lang="en-US" baseline="0" dirty="0" smtClean="0"/>
          </a:p>
          <a:p>
            <a:pPr>
              <a:buFont typeface="Arial" pitchFamily="34" charset="0"/>
              <a:buNone/>
            </a:pPr>
            <a:r>
              <a:rPr lang="en-US" baseline="0" dirty="0" smtClean="0"/>
              <a:t>As the plants grow, wildlife start </a:t>
            </a:r>
            <a:r>
              <a:rPr lang="en-US" baseline="0" dirty="0" smtClean="0"/>
              <a:t>spending time in </a:t>
            </a:r>
            <a:r>
              <a:rPr lang="en-US" baseline="0" dirty="0" smtClean="0"/>
              <a:t>the </a:t>
            </a:r>
            <a:r>
              <a:rPr lang="en-US" baseline="0" dirty="0" smtClean="0"/>
              <a:t>garden, </a:t>
            </a:r>
            <a:r>
              <a:rPr lang="en-US" baseline="0" dirty="0" smtClean="0"/>
              <a:t>leaving </a:t>
            </a:r>
            <a:r>
              <a:rPr lang="en-US" baseline="0" dirty="0" smtClean="0"/>
              <a:t>plant seeds that stick onto animal fur and via bird droppings.  </a:t>
            </a:r>
            <a:r>
              <a:rPr lang="en-US" baseline="0" dirty="0" smtClean="0"/>
              <a:t>Seeds can also blow in from near by areas. In time there </a:t>
            </a:r>
            <a:r>
              <a:rPr lang="en-US" baseline="0" dirty="0" smtClean="0"/>
              <a:t>may be </a:t>
            </a:r>
            <a:r>
              <a:rPr lang="en-US" baseline="0" dirty="0" smtClean="0"/>
              <a:t>a mix of different plants growing in the system that were not originally planted. </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dirty="0" smtClean="0"/>
              <a:t>Management</a:t>
            </a:r>
            <a:r>
              <a:rPr lang="en-US" baseline="0" dirty="0" smtClean="0"/>
              <a:t> decisions </a:t>
            </a:r>
            <a:r>
              <a:rPr lang="en-US" baseline="0" dirty="0" smtClean="0"/>
              <a:t>must be </a:t>
            </a:r>
            <a:r>
              <a:rPr lang="en-US" baseline="0" dirty="0" smtClean="0"/>
              <a:t>made by the bio-retention </a:t>
            </a:r>
            <a:r>
              <a:rPr lang="en-US" baseline="0" dirty="0" smtClean="0"/>
              <a:t>owner, depending on </a:t>
            </a:r>
            <a:r>
              <a:rPr lang="en-US" baseline="0" dirty="0" smtClean="0"/>
              <a:t>how they would like </a:t>
            </a:r>
            <a:r>
              <a:rPr lang="en-US" baseline="0" dirty="0" smtClean="0"/>
              <a:t>their system to ultimately look.  Plants grow, spread, die back and new ones are frequently added to gardens. The owner must decide how close to the original design they would like to keep the garden.</a:t>
            </a:r>
          </a:p>
          <a:p>
            <a:pPr>
              <a:buFont typeface="Arial" pitchFamily="34" charset="0"/>
              <a:buNone/>
            </a:pPr>
            <a:endParaRPr lang="en-US" baseline="0" dirty="0" smtClean="0"/>
          </a:p>
          <a:p>
            <a:pPr>
              <a:buFont typeface="Arial" pitchFamily="34" charset="0"/>
              <a:buNone/>
            </a:pPr>
            <a:endParaRPr lang="en-US" baseline="0" dirty="0" smtClean="0"/>
          </a:p>
          <a:p>
            <a:pPr>
              <a:buFont typeface="Arial" pitchFamily="34" charset="0"/>
              <a:buNone/>
            </a:pPr>
            <a:r>
              <a:rPr lang="en-US" b="1" baseline="0" dirty="0" smtClean="0"/>
              <a:t>Function will always trump aesthetics</a:t>
            </a:r>
            <a:r>
              <a:rPr lang="en-US" baseline="0" dirty="0" smtClean="0"/>
              <a:t>. It is a priority that these systems </a:t>
            </a:r>
            <a:r>
              <a:rPr lang="en-US" baseline="0" dirty="0" smtClean="0"/>
              <a:t>be </a:t>
            </a:r>
            <a:r>
              <a:rPr lang="en-US" baseline="0" dirty="0" smtClean="0"/>
              <a:t>highly </a:t>
            </a:r>
            <a:r>
              <a:rPr lang="en-US" baseline="0" dirty="0" smtClean="0"/>
              <a:t>functioning, </a:t>
            </a:r>
            <a:r>
              <a:rPr lang="en-US" baseline="0" dirty="0" smtClean="0"/>
              <a:t>with good plant </a:t>
            </a:r>
            <a:r>
              <a:rPr lang="en-US" baseline="0" dirty="0" smtClean="0"/>
              <a:t>cover </a:t>
            </a:r>
            <a:r>
              <a:rPr lang="en-US" baseline="0" dirty="0" smtClean="0"/>
              <a:t>to ensure </a:t>
            </a:r>
            <a:r>
              <a:rPr lang="en-US" baseline="0" dirty="0" smtClean="0"/>
              <a:t>deep </a:t>
            </a:r>
            <a:r>
              <a:rPr lang="en-US" baseline="0" dirty="0" smtClean="0"/>
              <a:t>roots </a:t>
            </a:r>
            <a:r>
              <a:rPr lang="en-US" baseline="0" dirty="0" smtClean="0"/>
              <a:t>that direct </a:t>
            </a:r>
            <a:r>
              <a:rPr lang="en-US" baseline="0" dirty="0" smtClean="0"/>
              <a:t>stormwater into the </a:t>
            </a:r>
            <a:r>
              <a:rPr lang="en-US" baseline="0" dirty="0" smtClean="0"/>
              <a:t>ground.</a:t>
            </a:r>
            <a:endParaRPr lang="en-US" baseline="0" dirty="0" smtClean="0"/>
          </a:p>
          <a:p>
            <a:pPr>
              <a:buFont typeface="Arial" pitchFamily="34" charset="0"/>
              <a:buNone/>
            </a:pPr>
            <a:r>
              <a:rPr lang="en-US" baseline="0" dirty="0" smtClean="0"/>
              <a:t>Some systems </a:t>
            </a:r>
            <a:r>
              <a:rPr lang="en-US" baseline="0" dirty="0" smtClean="0"/>
              <a:t>located at </a:t>
            </a:r>
            <a:r>
              <a:rPr lang="en-US" baseline="0" dirty="0" smtClean="0"/>
              <a:t>highly visible areas may require more plant maintenance than </a:t>
            </a:r>
            <a:r>
              <a:rPr lang="en-US" baseline="0" dirty="0" smtClean="0"/>
              <a:t>those within </a:t>
            </a:r>
            <a:r>
              <a:rPr lang="en-US" baseline="0" dirty="0" smtClean="0"/>
              <a:t>natural </a:t>
            </a:r>
            <a:r>
              <a:rPr lang="en-US" baseline="0" dirty="0" smtClean="0"/>
              <a:t>landscapes </a:t>
            </a:r>
            <a:r>
              <a:rPr lang="en-US" baseline="0" dirty="0" smtClean="0"/>
              <a:t>in a park</a:t>
            </a:r>
            <a:r>
              <a:rPr lang="en-US" baseline="0" dirty="0" smtClean="0"/>
              <a:t>.  But all </a:t>
            </a:r>
            <a:r>
              <a:rPr lang="en-US" baseline="0" dirty="0" smtClean="0"/>
              <a:t>systems should be monitored for plants that will impact other natural </a:t>
            </a:r>
            <a:r>
              <a:rPr lang="en-US" baseline="0" dirty="0" smtClean="0"/>
              <a:t>systems, </a:t>
            </a:r>
            <a:r>
              <a:rPr lang="en-US" baseline="0" dirty="0" smtClean="0"/>
              <a:t>including streams and rivers and woodlands.  </a:t>
            </a:r>
          </a:p>
          <a:p>
            <a:pPr>
              <a:buFont typeface="Arial" pitchFamily="34" charset="0"/>
              <a:buNone/>
            </a:pPr>
            <a:r>
              <a:rPr lang="en-US" baseline="0" dirty="0" smtClean="0"/>
              <a:t>The </a:t>
            </a:r>
            <a:r>
              <a:rPr lang="en-US" baseline="0" dirty="0" smtClean="0"/>
              <a:t>maintenance crew </a:t>
            </a:r>
            <a:r>
              <a:rPr lang="en-US" baseline="0" dirty="0" smtClean="0"/>
              <a:t>may need to determine </a:t>
            </a:r>
            <a:r>
              <a:rPr lang="en-US" baseline="0" dirty="0" smtClean="0"/>
              <a:t>how the presence of new plants may impact the sustainability of the original plant community present in the </a:t>
            </a:r>
            <a:r>
              <a:rPr lang="en-US" baseline="0" dirty="0" smtClean="0"/>
              <a:t>garden.</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What if it’s your first </a:t>
            </a:r>
            <a:r>
              <a:rPr lang="en-US" dirty="0" smtClean="0"/>
              <a:t>time</a:t>
            </a:r>
            <a:r>
              <a:rPr lang="en-US" baseline="0" dirty="0" smtClean="0"/>
              <a:t> visiting a </a:t>
            </a:r>
            <a:r>
              <a:rPr lang="en-US" baseline="0" dirty="0" smtClean="0"/>
              <a:t>particular bio-retention </a:t>
            </a:r>
            <a:r>
              <a:rPr lang="en-US" baseline="0" dirty="0" smtClean="0"/>
              <a:t>system and you do not know what the original planting plan was? </a:t>
            </a:r>
            <a:r>
              <a:rPr lang="en-US" baseline="0" dirty="0" smtClean="0"/>
              <a:t>Following are </a:t>
            </a:r>
            <a:r>
              <a:rPr lang="en-US" baseline="0" dirty="0" smtClean="0"/>
              <a:t>some </a:t>
            </a:r>
            <a:r>
              <a:rPr lang="en-US" baseline="0" dirty="0" smtClean="0"/>
              <a:t>common characteristics that </a:t>
            </a:r>
            <a:r>
              <a:rPr lang="en-US" baseline="0" dirty="0" smtClean="0"/>
              <a:t>identify plants </a:t>
            </a:r>
            <a:r>
              <a:rPr lang="en-US" baseline="0" dirty="0" smtClean="0"/>
              <a:t>selected </a:t>
            </a:r>
            <a:r>
              <a:rPr lang="en-US" baseline="0" dirty="0" smtClean="0"/>
              <a:t>for a rain garden or bio-retention system.</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0D2341A-8BA4-234E-90D5-92E06D6FE10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514350"/>
            <a:ext cx="2400300" cy="1801813"/>
          </a:xfrm>
        </p:spPr>
      </p:sp>
      <p:sp>
        <p:nvSpPr>
          <p:cNvPr id="3" name="Notes Placeholder 2"/>
          <p:cNvSpPr>
            <a:spLocks noGrp="1"/>
          </p:cNvSpPr>
          <p:nvPr>
            <p:ph type="body" idx="1"/>
          </p:nvPr>
        </p:nvSpPr>
        <p:spPr/>
        <p:txBody>
          <a:bodyPr>
            <a:normAutofit/>
          </a:bodyPr>
          <a:lstStyle/>
          <a:p>
            <a:r>
              <a:rPr lang="en-US" dirty="0" smtClean="0"/>
              <a:t>Bio-retention</a:t>
            </a:r>
            <a:r>
              <a:rPr lang="en-US" baseline="0" dirty="0" smtClean="0"/>
              <a:t> plants are typically: </a:t>
            </a:r>
            <a:r>
              <a:rPr lang="en-US" baseline="0" dirty="0" smtClean="0"/>
              <a:t>Perennials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500" y="4724400"/>
            <a:ext cx="8229599" cy="1752600"/>
          </a:xfrm>
          <a:prstGeom prst="rect">
            <a:avLst/>
          </a:prstGeom>
        </p:spPr>
        <p:txBody>
          <a:bodyPr/>
          <a:lstStyle>
            <a:lvl1pPr marL="0" indent="0" algn="ctr">
              <a:buNone/>
              <a:defRPr b="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0401" y="241300"/>
            <a:ext cx="7771170" cy="685800"/>
          </a:xfrm>
          <a:prstGeom prst="rect">
            <a:avLst/>
          </a:prstGeom>
        </p:spPr>
        <p:txBody>
          <a:bodyPr/>
          <a:lstStyle>
            <a:lvl1pPr marL="0" indent="0" algn="l">
              <a:buNone/>
              <a:defRPr b="1">
                <a:solidFill>
                  <a:srgbClr val="00408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8A34B3-075C-40E6-ACE6-BF3C46682F1F}" type="datetimeFigureOut">
              <a:rPr lang="en-US" smtClean="0"/>
              <a:pPr/>
              <a:t>8/13/2014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5903EB-8F2D-40F2-9AF1-FEC43802BC3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PHS_logo.png"/>
          <p:cNvPicPr>
            <a:picLocks noChangeAspect="1"/>
          </p:cNvPicPr>
          <p:nvPr userDrawn="1"/>
        </p:nvPicPr>
        <p:blipFill>
          <a:blip r:embed="rId3"/>
          <a:srcRect l="33212" t="27639" r="33434" b="28001"/>
          <a:stretch>
            <a:fillRect/>
          </a:stretch>
        </p:blipFill>
        <p:spPr>
          <a:xfrm>
            <a:off x="3566254" y="757169"/>
            <a:ext cx="2034446" cy="3501565"/>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rot="5400000" flipV="1">
            <a:off x="-3142158" y="3368037"/>
            <a:ext cx="6858003" cy="121923"/>
          </a:xfrm>
          <a:prstGeom prst="rect">
            <a:avLst/>
          </a:prstGeom>
          <a:solidFill>
            <a:srgbClr val="8FD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PHS_logo.png"/>
          <p:cNvPicPr>
            <a:picLocks noChangeAspect="1"/>
          </p:cNvPicPr>
          <p:nvPr userDrawn="1"/>
        </p:nvPicPr>
        <p:blipFill>
          <a:blip r:embed="rId4"/>
          <a:srcRect l="33212" t="27639" r="33434" b="36634"/>
          <a:stretch>
            <a:fillRect/>
          </a:stretch>
        </p:blipFill>
        <p:spPr>
          <a:xfrm>
            <a:off x="8286354" y="5756856"/>
            <a:ext cx="678232" cy="940158"/>
          </a:xfrm>
          <a:prstGeom prst="rect">
            <a:avLst/>
          </a:prstGeom>
        </p:spPr>
      </p:pic>
      <p:sp>
        <p:nvSpPr>
          <p:cNvPr id="11" name="Rectangle 10"/>
          <p:cNvSpPr/>
          <p:nvPr userDrawn="1"/>
        </p:nvSpPr>
        <p:spPr>
          <a:xfrm rot="5400000" flipV="1">
            <a:off x="-3252467" y="3368037"/>
            <a:ext cx="6858003" cy="121923"/>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rot="5400000" flipV="1">
            <a:off x="-3370579" y="3368037"/>
            <a:ext cx="6858003" cy="121923"/>
          </a:xfrm>
          <a:prstGeom prst="rect">
            <a:avLst/>
          </a:prstGeom>
          <a:solidFill>
            <a:srgbClr val="0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www.google.com/url?sa=i&amp;rct=j&amp;q=&amp;esrc=s&amp;frm=1&amp;source=images&amp;cd=&amp;cad=rja&amp;docid=CedHgKJCesmX7M&amp;tbnid=16WJFjtquT_d5M:&amp;ved=0CAUQjRw&amp;url=http://www.cumberlandcd.com/~amcclain/ccwa/knotweed.html&amp;ei=-02_Uc2yH5Pk4APmrwE&amp;psig=AFQjCNF_QRqRlgA0Bw9uw_49XTQ0xcIx3g&amp;ust=1371576790867869" TargetMode="External"/><Relationship Id="rId7" Type="http://schemas.openxmlformats.org/officeDocument/2006/relationships/hyperlink" Target="https://www.google.com/url?sa=i&amp;rct=j&amp;q=&amp;esrc=s&amp;frm=1&amp;source=images&amp;cd=&amp;docid=CzWxllhmjGNvpM&amp;tbnid=mup4gjhFxNUf-M:&amp;ved=0CAUQjRw&amp;url=https://en.wikipedia.org/wiki/Japanese_knotweed&amp;ei=tU6_UdrKN6624AOm84DIDg&amp;psig=AFQjCNF_QRqRlgA0Bw9uw_49XTQ0xcIx3g&amp;ust=1371576790867869"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hyperlink" Target="http://www.google.com/url?sa=i&amp;rct=j&amp;q=&amp;esrc=s&amp;frm=1&amp;source=images&amp;cd=&amp;cad=rja&amp;docid=CzWxllhmjGNvpM&amp;tbnid=mup4gjhFxNUf-M:&amp;ved=0CAUQjRw&amp;url=http://www.ecocontrol.co.uk/gallery.asp&amp;ei=e06_UfzyEq_I4APcroD4Dw&amp;psig=AFQjCNF_QRqRlgA0Bw9uw_49XTQ0xcIx3g&amp;ust=1371576790867869" TargetMode="External"/><Relationship Id="rId4" Type="http://schemas.openxmlformats.org/officeDocument/2006/relationships/image" Target="../media/image36.jpeg"/><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www.discoverlife.org/20/q?search=Acer+platanoides" TargetMode="External"/><Relationship Id="rId7" Type="http://schemas.openxmlformats.org/officeDocument/2006/relationships/hyperlink" Target="http://www.google.com/url?sa=i&amp;rct=j&amp;q=&amp;esrc=s&amp;frm=1&amp;source=images&amp;cd=&amp;cad=rja&amp;docid=NXItBmM2Qeg7qM&amp;tbnid=cLCjUpI1i7vLbM:&amp;ved=0CAUQjRw&amp;url=http://faculty.etsu.edu/mcdowelt/Appalachian%20Flora%20Spreadsheet.htm&amp;ei=q0G_UZCqB7Pd4AOwuoHIBQ&amp;bvm=bv.47883778,d.dmg&amp;psig=AFQjCNFROtB5wob0xvwSBsHFBwVzPCdWew&amp;ust=1371575080352599"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hyperlink" Target="http://commons.wikimedia.org/wiki/File:Acer_platanoides_1aJPG.jpg" TargetMode="Externa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www.google.com/url?sa=i&amp;rct=j&amp;q=&amp;esrc=s&amp;frm=1&amp;source=images&amp;cd=&amp;cad=rja&amp;docid=Jwkmbd1_VneLbM&amp;tbnid=HffI0gFPDAvZYM:&amp;ved=0CAUQjRw&amp;url=http://www.conngardener.com/mam.html&amp;ei=FEG_UY2VFu_C4AP_6IDQCg&amp;bvm=bv.47883778,d.dmg&amp;psig=AFQjCNGaM6JFht72c3xfvaC2eZ2fa_XF1Q&amp;ust=1371574324328439" TargetMode="External"/><Relationship Id="rId7" Type="http://schemas.openxmlformats.org/officeDocument/2006/relationships/hyperlink" Target="http://www.google.com/url?sa=i&amp;rct=j&amp;q=&amp;esrc=s&amp;frm=1&amp;source=images&amp;cd=&amp;cad=rja&amp;docid=HU_yP1x9imc4aM&amp;tbnid=tbT5y_rce-TMRM:&amp;ved=0CAUQjRw&amp;url=http://www.madgardeners.com/photos.html&amp;ei=MUG_UeqEAtW04APZqYHYDg&amp;bvm=bv.47883778,d.dmg&amp;psig=AFQjCNGaM6JFht72c3xfvaC2eZ2fa_XF1Q&amp;ust=1371574324328439"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hyperlink" Target="http://www.google.com/url?sa=i&amp;rct=j&amp;q=&amp;esrc=s&amp;frm=1&amp;source=images&amp;cd=&amp;cad=rja&amp;docid=Jwkmbd1_VneLbM&amp;tbnid=HffI0gFPDAvZYM:&amp;ved=0CAUQjRw&amp;url=http://mysticriver.org/myrwa-blog/2010/8/27/mile-a-minute-vine-in-the-mystic.html&amp;ei=_kC_UZla9crgA8CtgLAB&amp;bvm=bv.47883778,d.dmg&amp;psig=AFQjCNGaM6JFht72c3xfvaC2eZ2fa_XF1Q&amp;ust=1371574324328439" TargetMode="External"/><Relationship Id="rId10" Type="http://schemas.openxmlformats.org/officeDocument/2006/relationships/image" Target="../media/image46.jpeg"/><Relationship Id="rId4" Type="http://schemas.openxmlformats.org/officeDocument/2006/relationships/image" Target="../media/image43.jpeg"/><Relationship Id="rId9" Type="http://schemas.openxmlformats.org/officeDocument/2006/relationships/hyperlink" Target="http://www.commonweeder.com/category/invasive-plan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www.google.com/url?sa=i&amp;rct=j&amp;q=&amp;esrc=s&amp;frm=1&amp;source=images&amp;cd=&amp;docid=hRsDCBnjepHkYM&amp;tbnid=wwP4H_hi8T4zQM:&amp;ved=0CAUQjRw&amp;url=http://extension.umass.edu/landscape/weeds/cirsium-arvense&amp;ei=gFq_UbTkBoXe8ATFvYGYDw&amp;psig=AFQjCNFCMNtoqYy-GZHkgyTNGFU6O4Z1ZQ&amp;ust=1371581305129787" TargetMode="External"/><Relationship Id="rId7" Type="http://schemas.openxmlformats.org/officeDocument/2006/relationships/hyperlink" Target="http://www.google.com/url?sa=i&amp;rct=j&amp;q=&amp;esrc=s&amp;frm=1&amp;source=images&amp;cd=&amp;cad=rja&amp;docid=xAuldBmXsPjJEM&amp;tbnid=KMbjnsbsgaWNEM:&amp;ved=0CAUQjRw&amp;url=http://addins.kwwl.com/blogs/thedirt/2013/04/iowas-noxious-weeds-canada-thistle&amp;ei=rGm_UZ_7I4Ww4AOSgYE4&amp;bvm=bv.47883778,d.dmg&amp;psig=AFQjCNECN-kfhmAAkyfj9vXNQpmwV1TcHQ&amp;ust=1371585274885533"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3.jpeg"/><Relationship Id="rId11" Type="http://schemas.openxmlformats.org/officeDocument/2006/relationships/image" Target="../media/image56.jpeg"/><Relationship Id="rId5" Type="http://schemas.openxmlformats.org/officeDocument/2006/relationships/hyperlink" Target="http://www.google.com/url?sa=i&amp;rct=j&amp;q=&amp;esrc=s&amp;frm=1&amp;source=images&amp;cd=&amp;cad=rja&amp;docid=F_IS-j8u1vPt1M&amp;tbnid=Phy2_BbbY8T8_M:&amp;ved=0CAUQjRw&amp;url=http://campbelllandscape.com/weeds-seedlings-and-plant-id/dsc_4466_12_05_17-1&amp;ei=FVy_Ue2PEI-a8wT964H4DQ&amp;psig=AFQjCNFCMNtoqYy-GZHkgyTNGFU6O4Z1ZQ&amp;ust=1371581305129787" TargetMode="External"/><Relationship Id="rId10" Type="http://schemas.openxmlformats.org/officeDocument/2006/relationships/hyperlink" Target="http://www.google.com/url?sa=i&amp;rct=j&amp;q=&amp;esrc=s&amp;frm=1&amp;source=images&amp;cd=&amp;cad=rja&amp;docid=84wFHgnGJIra3M&amp;tbnid=dLxePcVHAVfvkM:&amp;ved=0CAUQjRw&amp;url=http://gardeningfools.net/WeedsOfOregon/Cirsium.arvense.html&amp;ei=ZFq_UaWMLobM9gST64DgCQ&amp;psig=AFQjCNFCMNtoqYy-GZHkgyTNGFU6O4Z1ZQ&amp;ust=1371581305129787" TargetMode="External"/><Relationship Id="rId4" Type="http://schemas.openxmlformats.org/officeDocument/2006/relationships/image" Target="../media/image52.jpeg"/><Relationship Id="rId9"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gif"/></Relationships>
</file>

<file path=ppt/slides/_rels/slide27.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c6n6LvwsKNZcfM&amp;tbnid=K0q3z5flM_Y5lM:&amp;ved=0CAUQjRw&amp;url=http://gallery.nen.gov.uk/asset59150-.html&amp;ei=o27AUcumJMe44AOHlYDADw&amp;psig=AFQjCNEz51PkJAy80X6Hwxi7ynnR76LG9Q&amp;ust=1371651807803165" TargetMode="External"/><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www.google.com/url?sa=i&amp;rct=j&amp;q=&amp;esrc=s&amp;frm=1&amp;source=images&amp;cd=&amp;docid=zjgY3lwI8wt45M&amp;tbnid=iouzoqDjtfUtPM:&amp;ved=0CAUQjRw&amp;url=http://roerichproject.artefati.ca/&amp;ei=hG3AUe-FGpey4AOYkoHQDw&amp;psig=AFQjCNEz51PkJAy80X6Hwxi7ynnR76LG9Q&amp;ust=1371651807803165" TargetMode="External"/><Relationship Id="rId5" Type="http://schemas.openxmlformats.org/officeDocument/2006/relationships/image" Target="../media/image61.jpeg"/><Relationship Id="rId4" Type="http://schemas.openxmlformats.org/officeDocument/2006/relationships/hyperlink" Target="http://www.google.com/url?sa=i&amp;rct=j&amp;q=&amp;esrc=s&amp;frm=1&amp;source=images&amp;cd=&amp;cad=rja&amp;docid=rUoxyWWSFEPsUM&amp;tbnid=OGFE8kXv0X_pAM:&amp;ved=0CAUQjRw&amp;url=http://www.robsplants.com/plants/ArtemVulga&amp;ei=qWvAUbOTNqbl4AO444CQAQ&amp;psig=AFQjCNHs3ZeAZYboVp0zG-XtVvzrv4wmRQ&amp;ust=1371651355392989" TargetMode="External"/><Relationship Id="rId9"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hyperlink" Target="http://www.google.com/url?sa=i&amp;rct=j&amp;q=&amp;esrc=s&amp;frm=1&amp;source=images&amp;cd=&amp;cad=rja&amp;docid=RH5bZ5UxY7vokM&amp;tbnid=6e9A_Gej4_IsQM:&amp;ved=0CAUQjRw&amp;url=http://florapittsburghensis.wordpress.com/2010/07/31/horseweed-conyza-canadensis/&amp;ei=Jle_UcKTNYje0QGcpYDYDg&amp;psig=AFQjCNFVemgf-WFd0nfd4mtqxHZWimkO_w&amp;ust=137158037516504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hyperlink" Target="http://www.torrens.org.uk/FFF/plants/G/Galium/Mollugo.html" TargetMode="External"/><Relationship Id="rId7" Type="http://schemas.openxmlformats.org/officeDocument/2006/relationships/hyperlink" Target="http://www.google.com/url?sa=i&amp;rct=j&amp;q=&amp;esrc=s&amp;frm=1&amp;source=images&amp;cd=&amp;cad=rja&amp;docid=cI2lwnVa7ulP_M&amp;tbnid=9p8nUChRIxDbjM:&amp;ved=0CAUQjRw&amp;url=http://weeds.cropsci.illinois.edu/images/Catchweed%20bedstraw/pages/Catchweed%20bedstraw%202.htm&amp;ei=BmrAUfCYBJjI4AOC3YHYAg&amp;psig=AFQjCNG7Sl4pXp6K2DSZkfzKJY1qvdEDQA&amp;ust=1371650860530706"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hyperlink" Target="http://www.google.com/url?sa=i&amp;rct=j&amp;q=&amp;esrc=s&amp;frm=1&amp;source=images&amp;cd=&amp;cad=rja&amp;docid=4lAZuVO8Kb6A6M&amp;tbnid=HjyQR4UA2eDTmM:&amp;ved=0CAUQjRw&amp;url=http://davesgarden.com/guides/pf/showimage/36849/&amp;ei=EGrAUf2uEpH64APhwoHIDQ&amp;psig=AFQjCNG7Sl4pXp6K2DSZkfzKJY1qvdEDQA&amp;ust=1371650860530706" TargetMode="External"/><Relationship Id="rId10" Type="http://schemas.openxmlformats.org/officeDocument/2006/relationships/image" Target="../media/image78.jpeg"/><Relationship Id="rId4" Type="http://schemas.openxmlformats.org/officeDocument/2006/relationships/image" Target="../media/image75.jpeg"/><Relationship Id="rId9" Type="http://schemas.openxmlformats.org/officeDocument/2006/relationships/hyperlink" Target="http://davesgarden.com/guides/pf/showimage/7627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www.google.com/url?sa=i&amp;rct=j&amp;q=&amp;esrc=s&amp;frm=1&amp;source=images&amp;cd=&amp;cad=rja&amp;docid=fFhFHytp1orFpM&amp;tbnid=rW7GkLjVmQNLKM:&amp;ved=0CAUQjRw&amp;url=http://extra.istitutoveneto.it/venezia/divulgazione/pirelli/pirelli_2005_en/Banca_Dati_Ambientale/192.168.10.66/pirelli_new/divulgazione/valli/index619c.html&amp;ei=XXHAUcDYG83C4APdpIGQDg&amp;psig=AFQjCNF4KL86H-_1XvYbRVBnpBsLCsvqGA&amp;ust=1371652721283952" TargetMode="External"/><Relationship Id="rId5" Type="http://schemas.openxmlformats.org/officeDocument/2006/relationships/image" Target="../media/image81.jpeg"/><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xlAOEMZ6b5JgqM&amp;tbnid=3goIBDkd5M8K3M:&amp;ved=0CAUQjRw&amp;url=http://okeechobee.ifas.ufl.edu/News%20columns/Mulberries.for.Florida.Yards.htm&amp;ei=SXPAUeK3MJix4AOzx4CgAQ&amp;bvm=bv.47883778,d.dmg&amp;psig=AFQjCNFFxrfg8GpOfsJk05keRnA0_c4Glw&amp;ust=1371653293300606" TargetMode="External"/><Relationship Id="rId3" Type="http://schemas.openxmlformats.org/officeDocument/2006/relationships/image" Target="../media/image83.jpeg"/><Relationship Id="rId7"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www.google.com/url?sa=i&amp;rct=j&amp;q=&amp;esrc=s&amp;frm=1&amp;source=images&amp;cd=&amp;cad=rja&amp;docid=HaevTSKmBCOVbM&amp;tbnid=PlkSDrkEEpKGwM:&amp;ved=0CAUQjRw&amp;url=http://www.carolinanature.com/trees/moal.html&amp;ei=bHLAUc-PHfOx4APgkYEY&amp;bvm=bv.47883778,d.dmg&amp;psig=AFQjCNEyUorPKF6fnmF_2rCzoFSxgf5y3A&amp;ust=1371653083976158" TargetMode="External"/><Relationship Id="rId5" Type="http://schemas.openxmlformats.org/officeDocument/2006/relationships/image" Target="../media/image84.jpeg"/><Relationship Id="rId4" Type="http://schemas.openxmlformats.org/officeDocument/2006/relationships/hyperlink" Target="http://www.google.com/url?sa=i&amp;rct=j&amp;q=&amp;esrc=s&amp;frm=1&amp;source=images&amp;cd=&amp;cad=rja&amp;docid=-UcKyeQqG8INZM&amp;tbnid=QRJCxyh9eY5TJM:&amp;ved=0CAUQjRw&amp;url=http://www.hort.uconn.edu/plants/m/moralb/moralb1.html&amp;ei=X3LAUdPYAe7I4APL04CwDA&amp;bvm=bv.47883778,d.dmg&amp;psig=AFQjCNEyUorPKF6fnmF_2rCzoFSxgf5y3A&amp;ust=1371653083976158" TargetMode="External"/><Relationship Id="rId9" Type="http://schemas.openxmlformats.org/officeDocument/2006/relationships/image" Target="../media/image86.jpeg"/></Relationships>
</file>

<file path=ppt/slides/_rels/slide36.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hyperlink" Target="http://www.google.com/url?sa=i&amp;rct=j&amp;q=&amp;esrc=s&amp;frm=1&amp;source=images&amp;cd=&amp;cad=rja&amp;docid=VJAKpCAd7GqTQM&amp;tbnid=HebnlLFSuZvzuM:&amp;ved=0CAUQjRw&amp;url=http://commons.wikimedia.org/wiki/File:Toxicodendron_radicans3.jpg&amp;ei=G7HAUYOwKcrh4AP1zQE&amp;bvm=bv.47883778,d.dmg&amp;psig=AFQjCNGPpr7-NVJQHobx7TqEkiU0E2nM3g&amp;ust=1371669140204995" TargetMode="External"/><Relationship Id="rId7"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www.google.com/url?sa=i&amp;rct=j&amp;q=&amp;esrc=s&amp;frm=1&amp;source=images&amp;cd=&amp;cad=rja&amp;docid=hmfvJa81Yg6leM&amp;tbnid=nlntldLRi14rQM:&amp;ved=0CAUQjRw&amp;url=http://www.hikingwithchuck.com/where/WhereBeaverBrook.htm&amp;ei=4r3BUbmYM4rL0wGMr4CIDg&amp;bvm=bv.47883778,d.dmg&amp;psig=AFQjCNEbLYy6AGPUz7FL_Y9RUfXYewnoEw&amp;ust=1371737949893946" TargetMode="External"/><Relationship Id="rId5" Type="http://schemas.openxmlformats.org/officeDocument/2006/relationships/image" Target="../media/image88.jpeg"/><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gi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eaLnBrk="0" hangingPunct="0">
              <a:spcBef>
                <a:spcPts val="0"/>
              </a:spcBef>
              <a:buClr>
                <a:schemeClr val="tx1"/>
              </a:buClr>
            </a:pPr>
            <a:r>
              <a:rPr lang="en-US" sz="2800" b="0" dirty="0" smtClean="0">
                <a:solidFill>
                  <a:schemeClr val="tx1">
                    <a:lumMod val="85000"/>
                    <a:lumOff val="15000"/>
                  </a:schemeClr>
                </a:solidFill>
                <a:latin typeface="Calibri" pitchFamily="34" charset="0"/>
                <a:cs typeface="Calibri" pitchFamily="34" charset="0"/>
              </a:rPr>
              <a:t>The Pennsylvania Horticultural Society motivates people to improve the quality of life and create a sense of community through horticulture.</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4538796" cy="3448051"/>
          </a:xfrm>
        </p:spPr>
        <p:txBody>
          <a:bodyPr>
            <a:normAutofit fontScale="90000"/>
          </a:bodyPr>
          <a:lstStyle/>
          <a:p>
            <a:pPr algn="l"/>
            <a:r>
              <a:rPr lang="en-US" b="1" dirty="0" smtClean="0"/>
              <a:t>Tolerant  to </a:t>
            </a:r>
            <a:r>
              <a:rPr lang="en-US" b="1" dirty="0" smtClean="0"/>
              <a:t>both drought </a:t>
            </a:r>
            <a:r>
              <a:rPr lang="en-US" b="1" u="sng" dirty="0" smtClean="0"/>
              <a:t>and</a:t>
            </a:r>
            <a:r>
              <a:rPr lang="en-US" b="1" dirty="0" smtClean="0"/>
              <a:t> wet feet </a:t>
            </a:r>
            <a:r>
              <a:rPr lang="en-US" b="1" dirty="0" smtClean="0"/>
              <a:t/>
            </a:r>
            <a:br>
              <a:rPr lang="en-US" b="1" dirty="0" smtClean="0"/>
            </a:br>
            <a:r>
              <a:rPr lang="en-US" b="1" dirty="0" smtClean="0"/>
              <a:t/>
            </a:r>
            <a:br>
              <a:rPr lang="en-US" b="1" dirty="0" smtClean="0"/>
            </a:br>
            <a:r>
              <a:rPr lang="en-US" b="1" dirty="0" smtClean="0"/>
              <a:t/>
            </a:r>
            <a:br>
              <a:rPr lang="en-US" b="1" dirty="0" smtClean="0"/>
            </a:br>
            <a:endParaRPr lang="en-US" b="1" dirty="0"/>
          </a:p>
        </p:txBody>
      </p:sp>
      <p:sp>
        <p:nvSpPr>
          <p:cNvPr id="3" name="Subtitle 2"/>
          <p:cNvSpPr>
            <a:spLocks noGrp="1"/>
          </p:cNvSpPr>
          <p:nvPr>
            <p:ph type="subTitle" idx="1"/>
          </p:nvPr>
        </p:nvSpPr>
        <p:spPr>
          <a:xfrm>
            <a:off x="859970" y="4147457"/>
            <a:ext cx="7750629" cy="2569029"/>
          </a:xfrm>
        </p:spPr>
        <p:txBody>
          <a:bodyPr>
            <a:normAutofit/>
          </a:bodyPr>
          <a:lstStyle/>
          <a:p>
            <a:pPr algn="l">
              <a:buFont typeface="Arial" pitchFamily="34" charset="0"/>
              <a:buChar char="•"/>
            </a:pPr>
            <a:r>
              <a:rPr lang="en-US" dirty="0" smtClean="0">
                <a:solidFill>
                  <a:schemeClr val="tx1"/>
                </a:solidFill>
              </a:rPr>
              <a:t>Once </a:t>
            </a:r>
            <a:r>
              <a:rPr lang="en-US" b="1" i="1" dirty="0" smtClean="0">
                <a:solidFill>
                  <a:schemeClr val="tx1"/>
                </a:solidFill>
              </a:rPr>
              <a:t>established</a:t>
            </a:r>
            <a:r>
              <a:rPr lang="en-US" dirty="0" smtClean="0">
                <a:solidFill>
                  <a:schemeClr val="tx1"/>
                </a:solidFill>
              </a:rPr>
              <a:t>, can handle extended periods of time without water but can also take occasional </a:t>
            </a:r>
            <a:r>
              <a:rPr lang="en-US" b="1" i="1" dirty="0" smtClean="0">
                <a:solidFill>
                  <a:schemeClr val="tx1"/>
                </a:solidFill>
              </a:rPr>
              <a:t>inundation </a:t>
            </a:r>
            <a:r>
              <a:rPr lang="en-US" i="1" dirty="0" smtClean="0">
                <a:solidFill>
                  <a:schemeClr val="tx1"/>
                </a:solidFill>
              </a:rPr>
              <a:t>(soils are saturated after a rain event)</a:t>
            </a:r>
            <a:r>
              <a:rPr lang="en-US" dirty="0" smtClean="0">
                <a:solidFill>
                  <a:schemeClr val="tx1"/>
                </a:solidFill>
              </a:rPr>
              <a:t>. </a:t>
            </a: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4" name="Picture 4" descr="http://www.northcreeknurseries.com/_ccLib/image/plants/DETA-170.jpg"/>
          <p:cNvPicPr>
            <a:picLocks noChangeAspect="1" noChangeArrowheads="1"/>
          </p:cNvPicPr>
          <p:nvPr/>
        </p:nvPicPr>
        <p:blipFill>
          <a:blip r:embed="rId3" cstate="print"/>
          <a:srcRect/>
          <a:stretch>
            <a:fillRect/>
          </a:stretch>
        </p:blipFill>
        <p:spPr bwMode="auto">
          <a:xfrm>
            <a:off x="5224596" y="381000"/>
            <a:ext cx="3386004" cy="3600451"/>
          </a:xfrm>
          <a:prstGeom prst="round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9520"/>
            <a:ext cx="4365170" cy="2786743"/>
          </a:xfrm>
        </p:spPr>
        <p:txBody>
          <a:bodyPr>
            <a:normAutofit/>
          </a:bodyPr>
          <a:lstStyle/>
          <a:p>
            <a:pPr algn="l"/>
            <a:r>
              <a:rPr lang="en-US" sz="4000" b="1" dirty="0" smtClean="0"/>
              <a:t>Plant Height- taller than the depth of </a:t>
            </a:r>
            <a:r>
              <a:rPr lang="en-US" sz="4000" b="1" dirty="0" err="1" smtClean="0"/>
              <a:t>ponding</a:t>
            </a:r>
            <a:r>
              <a:rPr lang="en-US" sz="4000" b="1" dirty="0" smtClean="0"/>
              <a:t> </a:t>
            </a:r>
            <a:r>
              <a:rPr lang="en-US" b="1" dirty="0" smtClean="0"/>
              <a:t/>
            </a:r>
            <a:br>
              <a:rPr lang="en-US" b="1" dirty="0" smtClean="0"/>
            </a:br>
            <a:endParaRPr lang="en-US" b="1" dirty="0"/>
          </a:p>
        </p:txBody>
      </p:sp>
      <p:sp>
        <p:nvSpPr>
          <p:cNvPr id="3" name="Subtitle 2"/>
          <p:cNvSpPr>
            <a:spLocks noGrp="1"/>
          </p:cNvSpPr>
          <p:nvPr>
            <p:ph type="subTitle" idx="1"/>
          </p:nvPr>
        </p:nvSpPr>
        <p:spPr>
          <a:xfrm>
            <a:off x="685800" y="4267205"/>
            <a:ext cx="7391400" cy="2231566"/>
          </a:xfrm>
        </p:spPr>
        <p:txBody>
          <a:bodyPr>
            <a:normAutofit fontScale="92500" lnSpcReduction="20000"/>
          </a:bodyPr>
          <a:lstStyle/>
          <a:p>
            <a:pPr algn="l">
              <a:buFont typeface="Arial" pitchFamily="34" charset="0"/>
              <a:buChar char="•"/>
            </a:pPr>
            <a:r>
              <a:rPr lang="en-US" dirty="0" smtClean="0">
                <a:solidFill>
                  <a:schemeClr val="tx1"/>
                </a:solidFill>
              </a:rPr>
              <a:t> Plant is rigid and </a:t>
            </a:r>
            <a:r>
              <a:rPr lang="en-US" dirty="0" smtClean="0">
                <a:solidFill>
                  <a:schemeClr val="tx1"/>
                </a:solidFill>
              </a:rPr>
              <a:t>upright. </a:t>
            </a:r>
          </a:p>
          <a:p>
            <a:pPr algn="l">
              <a:buFont typeface="Arial" pitchFamily="34" charset="0"/>
              <a:buChar char="•"/>
            </a:pPr>
            <a:r>
              <a:rPr lang="en-US" dirty="0" smtClean="0">
                <a:solidFill>
                  <a:schemeClr val="tx1"/>
                </a:solidFill>
              </a:rPr>
              <a:t>Doesn’t </a:t>
            </a:r>
            <a:r>
              <a:rPr lang="en-US" dirty="0" smtClean="0">
                <a:solidFill>
                  <a:schemeClr val="tx1"/>
                </a:solidFill>
              </a:rPr>
              <a:t>require staking to stand up. </a:t>
            </a:r>
            <a:endParaRPr lang="en-US" dirty="0" smtClean="0">
              <a:solidFill>
                <a:schemeClr val="tx1"/>
              </a:solidFill>
            </a:endParaRPr>
          </a:p>
          <a:p>
            <a:pPr algn="l">
              <a:buFont typeface="Arial" pitchFamily="34" charset="0"/>
              <a:buChar char="•"/>
            </a:pPr>
            <a:r>
              <a:rPr lang="en-US" dirty="0" smtClean="0">
                <a:solidFill>
                  <a:schemeClr val="tx1"/>
                </a:solidFill>
              </a:rPr>
              <a:t>The </a:t>
            </a:r>
            <a:r>
              <a:rPr lang="en-US" dirty="0" smtClean="0">
                <a:solidFill>
                  <a:schemeClr val="tx1"/>
                </a:solidFill>
              </a:rPr>
              <a:t>majority of the plant is taller than the depth of stormwater that will pond in the </a:t>
            </a:r>
            <a:r>
              <a:rPr lang="en-US" dirty="0" smtClean="0">
                <a:solidFill>
                  <a:schemeClr val="tx1"/>
                </a:solidFill>
              </a:rPr>
              <a:t>garden.</a:t>
            </a:r>
            <a:endParaRPr lang="en-US" dirty="0" smtClean="0">
              <a:solidFill>
                <a:schemeClr val="tx1"/>
              </a:solidFill>
            </a:endParaRP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4" name="Picture 6" descr="http://4.bp.blogspot.com/_kKr7wUt_AZg/TIEE4cLaoZI/AAAAAAAACZM/yUM51nZkTts/s1600/Picture+1629.jpg"/>
          <p:cNvPicPr>
            <a:picLocks noChangeAspect="1" noChangeArrowheads="1"/>
          </p:cNvPicPr>
          <p:nvPr/>
        </p:nvPicPr>
        <p:blipFill>
          <a:blip r:embed="rId3" cstate="print"/>
          <a:srcRect/>
          <a:stretch>
            <a:fillRect/>
          </a:stretch>
        </p:blipFill>
        <p:spPr bwMode="auto">
          <a:xfrm>
            <a:off x="5050970" y="511628"/>
            <a:ext cx="3777343" cy="3344635"/>
          </a:xfrm>
          <a:prstGeom prst="round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743" y="526413"/>
            <a:ext cx="7772400" cy="2871108"/>
          </a:xfrm>
        </p:spPr>
        <p:txBody>
          <a:bodyPr>
            <a:normAutofit/>
          </a:bodyPr>
          <a:lstStyle/>
          <a:p>
            <a:pPr algn="l"/>
            <a:r>
              <a:rPr lang="en-US" b="1" dirty="0" smtClean="0"/>
              <a:t/>
            </a:r>
            <a:br>
              <a:rPr lang="en-US" b="1" dirty="0" smtClean="0"/>
            </a:br>
            <a:r>
              <a:rPr lang="en-US" b="1" dirty="0" smtClean="0"/>
              <a:t/>
            </a:r>
            <a:br>
              <a:rPr lang="en-US" b="1" dirty="0" smtClean="0"/>
            </a:br>
            <a:r>
              <a:rPr lang="en-US" b="1" dirty="0" smtClean="0"/>
              <a:t/>
            </a:r>
            <a:br>
              <a:rPr lang="en-US" b="1" dirty="0" smtClean="0"/>
            </a:br>
            <a:endParaRPr lang="en-US" b="1" dirty="0"/>
          </a:p>
        </p:txBody>
      </p:sp>
      <p:sp>
        <p:nvSpPr>
          <p:cNvPr id="3" name="Subtitle 2"/>
          <p:cNvSpPr>
            <a:spLocks noGrp="1"/>
          </p:cNvSpPr>
          <p:nvPr>
            <p:ph type="subTitle" idx="1"/>
          </p:nvPr>
        </p:nvSpPr>
        <p:spPr>
          <a:xfrm>
            <a:off x="500743" y="4299857"/>
            <a:ext cx="7391400" cy="1654628"/>
          </a:xfrm>
        </p:spPr>
        <p:txBody>
          <a:bodyPr>
            <a:normAutofit/>
          </a:bodyPr>
          <a:lstStyle/>
          <a:p>
            <a:pPr algn="l">
              <a:buFont typeface="Arial" pitchFamily="34" charset="0"/>
              <a:buChar char="•"/>
            </a:pPr>
            <a:r>
              <a:rPr lang="en-US" dirty="0" smtClean="0">
                <a:solidFill>
                  <a:schemeClr val="tx1"/>
                </a:solidFill>
              </a:rPr>
              <a:t> Plants that have dense deep roots that penetrate deep into the soil to guide stormwater down into the ground. </a:t>
            </a: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58370" name="Picture 2" descr="https://encrypted-tbn3.gstatic.com/images?q=tbn:ANd9GcQiknF430TsTZciQGnqvMMZ3gDRfTchlTv5K7DLL7Yi9BQmQU0ygA"/>
          <p:cNvPicPr>
            <a:picLocks noChangeAspect="1" noChangeArrowheads="1"/>
          </p:cNvPicPr>
          <p:nvPr/>
        </p:nvPicPr>
        <p:blipFill>
          <a:blip r:embed="rId3"/>
          <a:srcRect/>
          <a:stretch>
            <a:fillRect/>
          </a:stretch>
        </p:blipFill>
        <p:spPr bwMode="auto">
          <a:xfrm>
            <a:off x="4117975" y="526413"/>
            <a:ext cx="4568825" cy="3773444"/>
          </a:xfrm>
          <a:prstGeom prst="rect">
            <a:avLst/>
          </a:prstGeom>
          <a:noFill/>
        </p:spPr>
      </p:pic>
      <p:sp>
        <p:nvSpPr>
          <p:cNvPr id="5" name="Rectangle 4"/>
          <p:cNvSpPr/>
          <p:nvPr/>
        </p:nvSpPr>
        <p:spPr>
          <a:xfrm>
            <a:off x="881743" y="526413"/>
            <a:ext cx="2849113" cy="707886"/>
          </a:xfrm>
          <a:prstGeom prst="rect">
            <a:avLst/>
          </a:prstGeom>
        </p:spPr>
        <p:txBody>
          <a:bodyPr wrap="none">
            <a:spAutoFit/>
          </a:bodyPr>
          <a:lstStyle/>
          <a:p>
            <a:r>
              <a:rPr lang="en-US" sz="4000" b="1" dirty="0" smtClean="0"/>
              <a:t>Deep rooted</a:t>
            </a:r>
            <a:endParaRPr lang="en-US" sz="4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5861" y="696036"/>
            <a:ext cx="3820886" cy="870857"/>
          </a:xfrm>
        </p:spPr>
        <p:txBody>
          <a:bodyPr>
            <a:normAutofit fontScale="90000"/>
          </a:bodyPr>
          <a:lstStyle/>
          <a:p>
            <a:pPr algn="l"/>
            <a:r>
              <a:rPr lang="en-US" b="1" dirty="0" smtClean="0"/>
              <a:t>Seasonal Interest</a:t>
            </a:r>
            <a:endParaRPr lang="en-US" dirty="0"/>
          </a:p>
        </p:txBody>
      </p:sp>
      <p:sp>
        <p:nvSpPr>
          <p:cNvPr id="3" name="Subtitle 2"/>
          <p:cNvSpPr>
            <a:spLocks noGrp="1"/>
          </p:cNvSpPr>
          <p:nvPr>
            <p:ph type="subTitle" idx="1"/>
          </p:nvPr>
        </p:nvSpPr>
        <p:spPr>
          <a:xfrm>
            <a:off x="801047" y="4174276"/>
            <a:ext cx="7391400" cy="2438400"/>
          </a:xfrm>
        </p:spPr>
        <p:txBody>
          <a:bodyPr>
            <a:normAutofit lnSpcReduction="10000"/>
          </a:bodyPr>
          <a:lstStyle/>
          <a:p>
            <a:pPr algn="l">
              <a:buFont typeface="Arial" pitchFamily="34" charset="0"/>
              <a:buChar char="•"/>
            </a:pPr>
            <a:r>
              <a:rPr lang="en-US" dirty="0" smtClean="0">
                <a:solidFill>
                  <a:schemeClr val="tx1"/>
                </a:solidFill>
              </a:rPr>
              <a:t> At least one plant that is showing its stuff all year round. </a:t>
            </a:r>
            <a:endParaRPr lang="en-US" dirty="0" smtClean="0">
              <a:solidFill>
                <a:schemeClr val="tx1"/>
              </a:solidFill>
            </a:endParaRPr>
          </a:p>
          <a:p>
            <a:pPr algn="l">
              <a:buFont typeface="Arial" pitchFamily="34" charset="0"/>
              <a:buChar char="•"/>
            </a:pPr>
            <a:r>
              <a:rPr lang="en-US" dirty="0" smtClean="0">
                <a:solidFill>
                  <a:schemeClr val="tx1"/>
                </a:solidFill>
              </a:rPr>
              <a:t>Beautiful </a:t>
            </a:r>
            <a:r>
              <a:rPr lang="en-US" dirty="0" smtClean="0">
                <a:solidFill>
                  <a:schemeClr val="tx1"/>
                </a:solidFill>
              </a:rPr>
              <a:t>blooms, interesting foliage, early spring blossoms and dynamic fall colors or bark in the </a:t>
            </a:r>
            <a:r>
              <a:rPr lang="en-US" dirty="0" smtClean="0">
                <a:solidFill>
                  <a:schemeClr val="tx1"/>
                </a:solidFill>
              </a:rPr>
              <a:t>winter.</a:t>
            </a:r>
            <a:endParaRPr lang="en-US" dirty="0" smtClean="0">
              <a:solidFill>
                <a:schemeClr val="tx1"/>
              </a:solidFill>
            </a:endParaRP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37892" name="Picture 4" descr="https://encrypted-tbn0.gstatic.com/images?q=tbn:ANd9GcQjO6Y5Lo2j4yuQydFPhyoYR207-SYmAwkj1TNf9kxAKmk6geMM"/>
          <p:cNvPicPr>
            <a:picLocks noChangeAspect="1" noChangeArrowheads="1"/>
          </p:cNvPicPr>
          <p:nvPr/>
        </p:nvPicPr>
        <p:blipFill>
          <a:blip r:embed="rId3"/>
          <a:srcRect/>
          <a:stretch>
            <a:fillRect/>
          </a:stretch>
        </p:blipFill>
        <p:spPr bwMode="auto">
          <a:xfrm>
            <a:off x="5206541" y="146955"/>
            <a:ext cx="3023053" cy="4027321"/>
          </a:xfrm>
          <a:prstGeom prst="round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95"/>
            <a:ext cx="7772400" cy="1153887"/>
          </a:xfrm>
        </p:spPr>
        <p:txBody>
          <a:bodyPr>
            <a:normAutofit fontScale="90000"/>
          </a:bodyPr>
          <a:lstStyle/>
          <a:p>
            <a:r>
              <a:rPr lang="en-US" b="1" dirty="0" smtClean="0"/>
              <a:t/>
            </a:r>
            <a:br>
              <a:rPr lang="en-US" b="1" dirty="0" smtClean="0"/>
            </a:br>
            <a:r>
              <a:rPr lang="en-US" b="1" dirty="0" smtClean="0"/>
              <a:t>Non-native Invasive Plants</a:t>
            </a:r>
            <a:endParaRPr lang="en-US" dirty="0"/>
          </a:p>
        </p:txBody>
      </p:sp>
      <p:sp>
        <p:nvSpPr>
          <p:cNvPr id="3" name="Subtitle 2"/>
          <p:cNvSpPr>
            <a:spLocks noGrp="1"/>
          </p:cNvSpPr>
          <p:nvPr>
            <p:ph type="subTitle" idx="1"/>
          </p:nvPr>
        </p:nvSpPr>
        <p:spPr>
          <a:xfrm>
            <a:off x="816429" y="1328058"/>
            <a:ext cx="7391400" cy="5377542"/>
          </a:xfrm>
        </p:spPr>
        <p:txBody>
          <a:bodyPr>
            <a:normAutofit lnSpcReduction="10000"/>
          </a:bodyPr>
          <a:lstStyle/>
          <a:p>
            <a:pPr algn="l"/>
            <a:r>
              <a:rPr lang="en-US" dirty="0" smtClean="0">
                <a:solidFill>
                  <a:schemeClr val="tx1"/>
                </a:solidFill>
              </a:rPr>
              <a:t>Non-native plants that have an adverse impact on habitats or eco-regions </a:t>
            </a:r>
            <a:r>
              <a:rPr lang="en-US" dirty="0" smtClean="0">
                <a:solidFill>
                  <a:schemeClr val="tx1"/>
                </a:solidFill>
              </a:rPr>
              <a:t>where they </a:t>
            </a:r>
            <a:r>
              <a:rPr lang="en-US" dirty="0" smtClean="0">
                <a:solidFill>
                  <a:schemeClr val="tx1"/>
                </a:solidFill>
              </a:rPr>
              <a:t>are </a:t>
            </a:r>
            <a:r>
              <a:rPr lang="en-US" dirty="0" smtClean="0">
                <a:solidFill>
                  <a:schemeClr val="tx1"/>
                </a:solidFill>
              </a:rPr>
              <a:t>introduced.</a:t>
            </a:r>
          </a:p>
          <a:p>
            <a:pPr algn="l"/>
            <a:endParaRPr lang="en-US" dirty="0" smtClean="0">
              <a:solidFill>
                <a:schemeClr val="tx1"/>
              </a:solidFill>
            </a:endParaRPr>
          </a:p>
          <a:p>
            <a:pPr algn="l"/>
            <a:r>
              <a:rPr lang="en-US" dirty="0" smtClean="0">
                <a:solidFill>
                  <a:schemeClr val="tx1"/>
                </a:solidFill>
              </a:rPr>
              <a:t>Ecological </a:t>
            </a:r>
            <a:r>
              <a:rPr lang="en-US" dirty="0" smtClean="0">
                <a:solidFill>
                  <a:schemeClr val="tx1"/>
                </a:solidFill>
              </a:rPr>
              <a:t>impacts include:</a:t>
            </a:r>
          </a:p>
          <a:p>
            <a:pPr lvl="1" algn="l">
              <a:buFont typeface="Arial" pitchFamily="34" charset="0"/>
              <a:buChar char="•"/>
            </a:pPr>
            <a:r>
              <a:rPr lang="en-US" dirty="0" smtClean="0">
                <a:solidFill>
                  <a:schemeClr val="tx1"/>
                </a:solidFill>
              </a:rPr>
              <a:t> </a:t>
            </a:r>
            <a:r>
              <a:rPr lang="en-US" sz="2400" dirty="0" smtClean="0">
                <a:solidFill>
                  <a:schemeClr val="tx1"/>
                </a:solidFill>
              </a:rPr>
              <a:t>Disturbing a habitat by dominating and out competing native plants for its spot/role in the habitat.</a:t>
            </a:r>
          </a:p>
          <a:p>
            <a:pPr lvl="1" algn="l">
              <a:buFont typeface="Arial" pitchFamily="34" charset="0"/>
              <a:buChar char="•"/>
            </a:pPr>
            <a:r>
              <a:rPr lang="en-US" sz="2400" dirty="0" smtClean="0">
                <a:solidFill>
                  <a:schemeClr val="tx1"/>
                </a:solidFill>
              </a:rPr>
              <a:t> Providing little to no benefit to the animals/plants within habitat or eco-region.</a:t>
            </a:r>
          </a:p>
          <a:p>
            <a:pPr lvl="1" algn="l">
              <a:buFont typeface="Arial" pitchFamily="34" charset="0"/>
              <a:buChar char="•"/>
            </a:pPr>
            <a:r>
              <a:rPr lang="en-US" sz="2400" dirty="0" smtClean="0">
                <a:solidFill>
                  <a:schemeClr val="tx1"/>
                </a:solidFill>
              </a:rPr>
              <a:t> Altering the components of the habitat including the soils and presences animals/plants within the habitat</a:t>
            </a: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0136" y="219497"/>
            <a:ext cx="7772400" cy="838200"/>
          </a:xfrm>
        </p:spPr>
        <p:txBody>
          <a:bodyPr>
            <a:normAutofit/>
          </a:bodyPr>
          <a:lstStyle/>
          <a:p>
            <a:r>
              <a:rPr lang="en-US" b="1" dirty="0" smtClean="0"/>
              <a:t>Weed Plant</a:t>
            </a:r>
            <a:endParaRPr lang="en-US" dirty="0"/>
          </a:p>
        </p:txBody>
      </p:sp>
      <p:sp>
        <p:nvSpPr>
          <p:cNvPr id="3" name="Subtitle 2"/>
          <p:cNvSpPr>
            <a:spLocks noGrp="1"/>
          </p:cNvSpPr>
          <p:nvPr>
            <p:ph type="subTitle" idx="1"/>
          </p:nvPr>
        </p:nvSpPr>
        <p:spPr>
          <a:xfrm>
            <a:off x="1066800" y="1371601"/>
            <a:ext cx="7391400" cy="2969079"/>
          </a:xfrm>
        </p:spPr>
        <p:txBody>
          <a:bodyPr>
            <a:normAutofit fontScale="92500" lnSpcReduction="20000"/>
          </a:bodyPr>
          <a:lstStyle/>
          <a:p>
            <a:pPr algn="l">
              <a:buFont typeface="Arial" pitchFamily="34" charset="0"/>
              <a:buChar char="•"/>
            </a:pPr>
            <a:r>
              <a:rPr lang="en-US" sz="3500" dirty="0" smtClean="0">
                <a:solidFill>
                  <a:schemeClr val="tx1"/>
                </a:solidFill>
              </a:rPr>
              <a:t>Not </a:t>
            </a:r>
            <a:r>
              <a:rPr lang="en-US" sz="3500" dirty="0" smtClean="0">
                <a:solidFill>
                  <a:schemeClr val="tx1"/>
                </a:solidFill>
              </a:rPr>
              <a:t>planted by the </a:t>
            </a:r>
            <a:r>
              <a:rPr lang="en-US" sz="3500" dirty="0" smtClean="0">
                <a:solidFill>
                  <a:schemeClr val="tx1"/>
                </a:solidFill>
              </a:rPr>
              <a:t>gardener; </a:t>
            </a:r>
          </a:p>
          <a:p>
            <a:pPr algn="l">
              <a:buFont typeface="Arial" pitchFamily="34" charset="0"/>
              <a:buChar char="•"/>
            </a:pPr>
            <a:r>
              <a:rPr lang="en-US" sz="3500" dirty="0" smtClean="0">
                <a:solidFill>
                  <a:schemeClr val="tx1"/>
                </a:solidFill>
              </a:rPr>
              <a:t>Not valued </a:t>
            </a:r>
            <a:r>
              <a:rPr lang="en-US" sz="3500" dirty="0" smtClean="0">
                <a:solidFill>
                  <a:schemeClr val="tx1"/>
                </a:solidFill>
              </a:rPr>
              <a:t>where it is </a:t>
            </a:r>
            <a:r>
              <a:rPr lang="en-US" sz="3500" dirty="0" smtClean="0">
                <a:solidFill>
                  <a:schemeClr val="tx1"/>
                </a:solidFill>
              </a:rPr>
              <a:t>growing; </a:t>
            </a:r>
            <a:endParaRPr lang="en-US" sz="3500" dirty="0" smtClean="0">
              <a:solidFill>
                <a:schemeClr val="tx1"/>
              </a:solidFill>
            </a:endParaRPr>
          </a:p>
          <a:p>
            <a:pPr algn="l">
              <a:buFont typeface="Arial" pitchFamily="34" charset="0"/>
              <a:buChar char="•"/>
            </a:pPr>
            <a:r>
              <a:rPr lang="en-US" sz="3500" dirty="0" smtClean="0">
                <a:solidFill>
                  <a:schemeClr val="tx1"/>
                </a:solidFill>
              </a:rPr>
              <a:t>Usually </a:t>
            </a:r>
            <a:r>
              <a:rPr lang="en-US" sz="3500" dirty="0" smtClean="0">
                <a:solidFill>
                  <a:schemeClr val="tx1"/>
                </a:solidFill>
              </a:rPr>
              <a:t>of vigorous </a:t>
            </a:r>
            <a:r>
              <a:rPr lang="en-US" sz="3500" dirty="0" smtClean="0">
                <a:solidFill>
                  <a:schemeClr val="tx1"/>
                </a:solidFill>
              </a:rPr>
              <a:t>growth </a:t>
            </a:r>
            <a:r>
              <a:rPr lang="en-US" sz="3500" dirty="0" smtClean="0">
                <a:solidFill>
                  <a:schemeClr val="tx1"/>
                </a:solidFill>
              </a:rPr>
              <a:t>that tends to overgrow or choke out more desirable plants. </a:t>
            </a:r>
          </a:p>
          <a:p>
            <a:r>
              <a:rPr lang="en-US" sz="2600" dirty="0" smtClean="0">
                <a:solidFill>
                  <a:schemeClr val="tx1"/>
                </a:solidFill>
              </a:rPr>
              <a:t>Ex. Dandelions, crab grass in a garden, broadleaf  and </a:t>
            </a:r>
            <a:r>
              <a:rPr lang="en-US" sz="2600" dirty="0" err="1" smtClean="0">
                <a:solidFill>
                  <a:schemeClr val="tx1"/>
                </a:solidFill>
              </a:rPr>
              <a:t>plaintains</a:t>
            </a:r>
            <a:endParaRPr lang="en-US" sz="2600" dirty="0" smtClean="0">
              <a:solidFill>
                <a:schemeClr val="tx1"/>
              </a:solidFill>
            </a:endParaRPr>
          </a:p>
          <a:p>
            <a:pPr algn="l"/>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3067051"/>
          </a:xfrm>
        </p:spPr>
        <p:txBody>
          <a:bodyPr>
            <a:normAutofit/>
          </a:bodyPr>
          <a:lstStyle/>
          <a:p>
            <a:r>
              <a:rPr lang="en-US" b="1" dirty="0" smtClean="0"/>
              <a:t/>
            </a:r>
            <a:br>
              <a:rPr lang="en-US" b="1" dirty="0" smtClean="0"/>
            </a:br>
            <a:r>
              <a:rPr lang="en-US" b="1" dirty="0" smtClean="0"/>
              <a:t>Non-native Invasive </a:t>
            </a:r>
            <a:r>
              <a:rPr lang="en-US" b="1" dirty="0" smtClean="0"/>
              <a:t>Plants </a:t>
            </a:r>
            <a:r>
              <a:rPr lang="en-US" b="1" dirty="0" smtClean="0"/>
              <a:t>and </a:t>
            </a:r>
            <a:br>
              <a:rPr lang="en-US" b="1" dirty="0" smtClean="0"/>
            </a:br>
            <a:r>
              <a:rPr lang="en-US" b="1" dirty="0" smtClean="0"/>
              <a:t>Common Weeds you may find in bio-retention areas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0" y="388203"/>
            <a:ext cx="3429000" cy="830997"/>
          </a:xfrm>
          <a:prstGeom prst="rect">
            <a:avLst/>
          </a:prstGeom>
          <a:noFill/>
        </p:spPr>
        <p:txBody>
          <a:bodyPr wrap="square" rtlCol="0">
            <a:spAutoFit/>
          </a:bodyPr>
          <a:lstStyle/>
          <a:p>
            <a:r>
              <a:rPr lang="en-US" dirty="0" smtClean="0"/>
              <a:t> </a:t>
            </a:r>
            <a:r>
              <a:rPr lang="en-US" dirty="0" err="1" smtClean="0"/>
              <a:t>Lonicera</a:t>
            </a:r>
            <a:r>
              <a:rPr lang="en-US" dirty="0" smtClean="0"/>
              <a:t> japonica </a:t>
            </a:r>
          </a:p>
          <a:p>
            <a:r>
              <a:rPr lang="en-US" dirty="0" smtClean="0"/>
              <a:t>Japanese Honeysuckle </a:t>
            </a:r>
          </a:p>
          <a:p>
            <a:endParaRPr lang="en-US" sz="1200" dirty="0"/>
          </a:p>
        </p:txBody>
      </p:sp>
      <p:pic>
        <p:nvPicPr>
          <p:cNvPr id="44034" name="Picture 2" descr="http://www.sbs.utexas.edu/bio406d/images/pics/cap/Lonicera%20japonicum%20leaves.jpg"/>
          <p:cNvPicPr>
            <a:picLocks noChangeAspect="1" noChangeArrowheads="1"/>
          </p:cNvPicPr>
          <p:nvPr/>
        </p:nvPicPr>
        <p:blipFill>
          <a:blip r:embed="rId3" cstate="print"/>
          <a:srcRect/>
          <a:stretch>
            <a:fillRect/>
          </a:stretch>
        </p:blipFill>
        <p:spPr bwMode="auto">
          <a:xfrm>
            <a:off x="1001486" y="1066800"/>
            <a:ext cx="3200400" cy="2400300"/>
          </a:xfrm>
          <a:prstGeom prst="roundRect">
            <a:avLst/>
          </a:prstGeom>
          <a:noFill/>
        </p:spPr>
      </p:pic>
      <p:pic>
        <p:nvPicPr>
          <p:cNvPr id="44036" name="Picture 4" descr="https://facultystaff.richmond.edu/~jhayden/landscape_plants/late_spring_woody_plants/lonicera_japonica_UR_02s.JPG"/>
          <p:cNvPicPr>
            <a:picLocks noChangeAspect="1" noChangeArrowheads="1"/>
          </p:cNvPicPr>
          <p:nvPr/>
        </p:nvPicPr>
        <p:blipFill>
          <a:blip r:embed="rId4" cstate="print"/>
          <a:srcRect r="1116"/>
          <a:stretch>
            <a:fillRect/>
          </a:stretch>
        </p:blipFill>
        <p:spPr bwMode="auto">
          <a:xfrm rot="5400000">
            <a:off x="5108116" y="635905"/>
            <a:ext cx="2411190" cy="3251200"/>
          </a:xfrm>
          <a:prstGeom prst="roundRect">
            <a:avLst/>
          </a:prstGeom>
          <a:noFill/>
        </p:spPr>
      </p:pic>
      <p:pic>
        <p:nvPicPr>
          <p:cNvPr id="44038" name="Picture 6" descr="https://facultystaff.richmond.edu/~jhayden/landscape_plants/late_spring_woody_plants/lonicera_japonica_USNA_01s.JPG"/>
          <p:cNvPicPr>
            <a:picLocks noChangeAspect="1" noChangeArrowheads="1"/>
          </p:cNvPicPr>
          <p:nvPr/>
        </p:nvPicPr>
        <p:blipFill>
          <a:blip r:embed="rId5" cstate="print"/>
          <a:srcRect/>
          <a:stretch>
            <a:fillRect/>
          </a:stretch>
        </p:blipFill>
        <p:spPr bwMode="auto">
          <a:xfrm>
            <a:off x="831204" y="3810000"/>
            <a:ext cx="3370682" cy="2680818"/>
          </a:xfrm>
          <a:prstGeom prst="roundRect">
            <a:avLst/>
          </a:prstGeom>
          <a:noFill/>
        </p:spPr>
      </p:pic>
      <p:pic>
        <p:nvPicPr>
          <p:cNvPr id="44042" name="Picture 10" descr="http://www.plantbiology.siu.edu/Marberry/images/LoniceraJaponica1.jpg"/>
          <p:cNvPicPr>
            <a:picLocks noChangeAspect="1" noChangeArrowheads="1"/>
          </p:cNvPicPr>
          <p:nvPr/>
        </p:nvPicPr>
        <p:blipFill>
          <a:blip r:embed="rId6" cstate="print"/>
          <a:srcRect l="7529" b="15251"/>
          <a:stretch>
            <a:fillRect/>
          </a:stretch>
        </p:blipFill>
        <p:spPr bwMode="auto">
          <a:xfrm>
            <a:off x="4561114" y="3940632"/>
            <a:ext cx="3476171" cy="2389414"/>
          </a:xfrm>
          <a:prstGeom prst="roundRect">
            <a:avLst/>
          </a:prstGeom>
          <a:noFill/>
        </p:spPr>
      </p:pic>
      <p:sp>
        <p:nvSpPr>
          <p:cNvPr id="11" name="TextBox 10"/>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3" name="TextBox 12"/>
          <p:cNvSpPr txBox="1"/>
          <p:nvPr/>
        </p:nvSpPr>
        <p:spPr>
          <a:xfrm rot="16200000">
            <a:off x="-3114842" y="3136613"/>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carolinanature.com/trees/ceor4328.jpg"/>
          <p:cNvPicPr>
            <a:picLocks noChangeAspect="1" noChangeArrowheads="1"/>
          </p:cNvPicPr>
          <p:nvPr/>
        </p:nvPicPr>
        <p:blipFill>
          <a:blip r:embed="rId3" cstate="print"/>
          <a:srcRect l="7331" t="8362" r="7577" b="10453"/>
          <a:stretch>
            <a:fillRect/>
          </a:stretch>
        </p:blipFill>
        <p:spPr bwMode="auto">
          <a:xfrm>
            <a:off x="1012376" y="1103531"/>
            <a:ext cx="3537857" cy="2536372"/>
          </a:xfrm>
          <a:prstGeom prst="roundRect">
            <a:avLst/>
          </a:prstGeom>
          <a:noFill/>
        </p:spPr>
      </p:pic>
      <p:pic>
        <p:nvPicPr>
          <p:cNvPr id="45060" name="Picture 4" descr="Oriental Bittersweet (Celastrus orbiculatus) flowers"/>
          <p:cNvPicPr>
            <a:picLocks noChangeAspect="1" noChangeArrowheads="1"/>
          </p:cNvPicPr>
          <p:nvPr/>
        </p:nvPicPr>
        <p:blipFill>
          <a:blip r:embed="rId4" cstate="print"/>
          <a:srcRect r="16444" b="10059"/>
          <a:stretch>
            <a:fillRect/>
          </a:stretch>
        </p:blipFill>
        <p:spPr bwMode="auto">
          <a:xfrm>
            <a:off x="5050971" y="2192103"/>
            <a:ext cx="3581400" cy="2895600"/>
          </a:xfrm>
          <a:prstGeom prst="roundRect">
            <a:avLst/>
          </a:prstGeom>
          <a:noFill/>
        </p:spPr>
      </p:pic>
      <p:pic>
        <p:nvPicPr>
          <p:cNvPr id="45068" name="Picture 12" descr="http://bugwoodcloud.org/images/768x512/2105097.jpg"/>
          <p:cNvPicPr>
            <a:picLocks noChangeAspect="1" noChangeArrowheads="1"/>
          </p:cNvPicPr>
          <p:nvPr/>
        </p:nvPicPr>
        <p:blipFill>
          <a:blip r:embed="rId5" cstate="print"/>
          <a:srcRect b="8333"/>
          <a:stretch>
            <a:fillRect/>
          </a:stretch>
        </p:blipFill>
        <p:spPr bwMode="auto">
          <a:xfrm>
            <a:off x="849086" y="3886200"/>
            <a:ext cx="3879273" cy="2667000"/>
          </a:xfrm>
          <a:prstGeom prst="roundRect">
            <a:avLst/>
          </a:prstGeom>
          <a:noFill/>
        </p:spPr>
      </p:pic>
      <p:sp>
        <p:nvSpPr>
          <p:cNvPr id="11" name="TextBox 10"/>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2" name="TextBox 11"/>
          <p:cNvSpPr txBox="1"/>
          <p:nvPr/>
        </p:nvSpPr>
        <p:spPr>
          <a:xfrm>
            <a:off x="2895600" y="457200"/>
            <a:ext cx="3429000" cy="646331"/>
          </a:xfrm>
          <a:prstGeom prst="rect">
            <a:avLst/>
          </a:prstGeom>
          <a:noFill/>
        </p:spPr>
        <p:txBody>
          <a:bodyPr wrap="square" rtlCol="0">
            <a:spAutoFit/>
          </a:bodyPr>
          <a:lstStyle/>
          <a:p>
            <a:r>
              <a:rPr lang="en-US" dirty="0" err="1" smtClean="0"/>
              <a:t>Celastrus</a:t>
            </a:r>
            <a:r>
              <a:rPr lang="en-US" dirty="0" smtClean="0"/>
              <a:t> </a:t>
            </a:r>
            <a:r>
              <a:rPr lang="en-US" dirty="0" err="1" smtClean="0"/>
              <a:t>orbiculatus</a:t>
            </a:r>
            <a:endParaRPr lang="en-US" dirty="0" smtClean="0"/>
          </a:p>
          <a:p>
            <a:r>
              <a:rPr lang="en-US" dirty="0" smtClean="0"/>
              <a:t>Oriental Bittersweet</a:t>
            </a:r>
            <a:endParaRPr lang="en-US" dirty="0"/>
          </a:p>
        </p:txBody>
      </p:sp>
      <p:sp>
        <p:nvSpPr>
          <p:cNvPr id="8" name="TextBox 7"/>
          <p:cNvSpPr txBox="1"/>
          <p:nvPr/>
        </p:nvSpPr>
        <p:spPr>
          <a:xfrm rot="16200000">
            <a:off x="-3114842" y="3136613"/>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6" name="Picture 8" descr="http://littletennessee.org/attachments/Image/Multiflora%3D20rose%3D20leaves.jpg?template=generic&amp;.jpg"/>
          <p:cNvPicPr>
            <a:picLocks noChangeAspect="1" noChangeArrowheads="1"/>
          </p:cNvPicPr>
          <p:nvPr/>
        </p:nvPicPr>
        <p:blipFill>
          <a:blip r:embed="rId3" cstate="print"/>
          <a:srcRect/>
          <a:stretch>
            <a:fillRect/>
          </a:stretch>
        </p:blipFill>
        <p:spPr bwMode="auto">
          <a:xfrm>
            <a:off x="1034138" y="1066800"/>
            <a:ext cx="3962400" cy="2971800"/>
          </a:xfrm>
          <a:prstGeom prst="roundRect">
            <a:avLst/>
          </a:prstGeom>
          <a:noFill/>
        </p:spPr>
      </p:pic>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smtClean="0"/>
              <a:t>Rosa </a:t>
            </a:r>
            <a:r>
              <a:rPr lang="en-US" dirty="0" err="1" smtClean="0"/>
              <a:t>multifora</a:t>
            </a:r>
            <a:endParaRPr lang="en-US" dirty="0" smtClean="0"/>
          </a:p>
          <a:p>
            <a:r>
              <a:rPr lang="en-US" dirty="0" smtClean="0"/>
              <a:t>Multiflora Rose</a:t>
            </a:r>
            <a:endParaRPr lang="en-US" dirty="0"/>
          </a:p>
        </p:txBody>
      </p:sp>
      <p:sp>
        <p:nvSpPr>
          <p:cNvPr id="13" name="TextBox 12"/>
          <p:cNvSpPr txBox="1"/>
          <p:nvPr/>
        </p:nvSpPr>
        <p:spPr>
          <a:xfrm rot="16200000">
            <a:off x="-3114842" y="3136613"/>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pic>
        <p:nvPicPr>
          <p:cNvPr id="18434" name="Picture 2" descr="http://www.eddmaps.org/ipane/icat/jpg/uconn_ipane_rosamulti_04a.jpg"/>
          <p:cNvPicPr>
            <a:picLocks noChangeAspect="1" noChangeArrowheads="1"/>
          </p:cNvPicPr>
          <p:nvPr/>
        </p:nvPicPr>
        <p:blipFill>
          <a:blip r:embed="rId4" cstate="print"/>
          <a:srcRect/>
          <a:stretch>
            <a:fillRect/>
          </a:stretch>
        </p:blipFill>
        <p:spPr bwMode="auto">
          <a:xfrm>
            <a:off x="1219195" y="4191000"/>
            <a:ext cx="3429000" cy="2480667"/>
          </a:xfrm>
          <a:prstGeom prst="roundRect">
            <a:avLst/>
          </a:prstGeom>
          <a:noFill/>
        </p:spPr>
      </p:pic>
      <p:pic>
        <p:nvPicPr>
          <p:cNvPr id="12" name="Picture 4" descr="http://www.eddmaps.org/ipane/icat/jpg/uconn_ipane_rosamulti_07a.jpg"/>
          <p:cNvPicPr>
            <a:picLocks noChangeAspect="1" noChangeArrowheads="1"/>
          </p:cNvPicPr>
          <p:nvPr/>
        </p:nvPicPr>
        <p:blipFill>
          <a:blip r:embed="rId5" cstate="print"/>
          <a:srcRect l="7415" t="12210" r="8651" b="7118"/>
          <a:stretch>
            <a:fillRect/>
          </a:stretch>
        </p:blipFill>
        <p:spPr bwMode="auto">
          <a:xfrm>
            <a:off x="5464625" y="3374571"/>
            <a:ext cx="3080657" cy="2220686"/>
          </a:xfrm>
          <a:prstGeom prst="roundRect">
            <a:avLst/>
          </a:prstGeom>
          <a:noFill/>
        </p:spPr>
      </p:pic>
      <p:pic>
        <p:nvPicPr>
          <p:cNvPr id="14" name="Picture 2" descr="http://www.eddmaps.org/ipane/icat/jpg/uconn_ipane_rosamulti_06a.jpg"/>
          <p:cNvPicPr>
            <a:picLocks noChangeAspect="1" noChangeArrowheads="1"/>
          </p:cNvPicPr>
          <p:nvPr/>
        </p:nvPicPr>
        <p:blipFill>
          <a:blip r:embed="rId6" cstate="print"/>
          <a:srcRect/>
          <a:stretch>
            <a:fillRect/>
          </a:stretch>
        </p:blipFill>
        <p:spPr bwMode="auto">
          <a:xfrm>
            <a:off x="5203368" y="514350"/>
            <a:ext cx="3581400" cy="2686050"/>
          </a:xfrm>
          <a:prstGeom prst="round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0400" y="241299"/>
            <a:ext cx="8483599" cy="1322029"/>
          </a:xfrm>
        </p:spPr>
        <p:txBody>
          <a:bodyPr/>
          <a:lstStyle/>
          <a:p>
            <a:r>
              <a:rPr lang="en-US" dirty="0" smtClean="0"/>
              <a:t>Maintaining Green Infrastructure Systems</a:t>
            </a:r>
            <a:endParaRPr lang="en-US" dirty="0"/>
          </a:p>
        </p:txBody>
      </p:sp>
      <p:cxnSp>
        <p:nvCxnSpPr>
          <p:cNvPr id="4" name="Straight Connector 3"/>
          <p:cNvCxnSpPr/>
          <p:nvPr/>
        </p:nvCxnSpPr>
        <p:spPr>
          <a:xfrm>
            <a:off x="660400" y="1179871"/>
            <a:ext cx="7112000" cy="1588"/>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660399" y="1317171"/>
            <a:ext cx="6404429" cy="3416320"/>
          </a:xfrm>
          <a:prstGeom prst="rect">
            <a:avLst/>
          </a:prstGeom>
        </p:spPr>
        <p:txBody>
          <a:bodyPr wrap="square">
            <a:spAutoFit/>
          </a:bodyPr>
          <a:lstStyle/>
          <a:p>
            <a:r>
              <a:rPr lang="en-US" sz="3200" dirty="0" smtClean="0">
                <a:solidFill>
                  <a:srgbClr val="97AD3A"/>
                </a:solidFill>
              </a:rPr>
              <a:t>Sustaining green stormwater infrastructure through proper landscape management</a:t>
            </a:r>
          </a:p>
          <a:p>
            <a:endParaRPr lang="en-US" sz="1200" dirty="0" smtClean="0">
              <a:solidFill>
                <a:srgbClr val="97AD3A"/>
              </a:solidFill>
            </a:endParaRPr>
          </a:p>
          <a:p>
            <a:r>
              <a:rPr lang="en-US" sz="3200" dirty="0" smtClean="0">
                <a:solidFill>
                  <a:srgbClr val="97AD3A"/>
                </a:solidFill>
              </a:rPr>
              <a:t>Managing weeds and invasive plants</a:t>
            </a:r>
          </a:p>
          <a:p>
            <a:endParaRPr lang="en-US" sz="1200" dirty="0" smtClean="0">
              <a:solidFill>
                <a:srgbClr val="97AD3A"/>
              </a:solidFill>
            </a:endParaRPr>
          </a:p>
          <a:p>
            <a:r>
              <a:rPr lang="en-US" sz="3200" dirty="0" smtClean="0">
                <a:solidFill>
                  <a:srgbClr val="97AD3A"/>
                </a:solidFill>
              </a:rPr>
              <a:t>Emma Melvin</a:t>
            </a:r>
          </a:p>
          <a:p>
            <a:r>
              <a:rPr lang="en-US" sz="3200" dirty="0" smtClean="0">
                <a:solidFill>
                  <a:srgbClr val="97AD3A"/>
                </a:solidFill>
              </a:rPr>
              <a:t>PHS Regional Project Manager</a:t>
            </a:r>
            <a:endParaRPr lang="en-US" sz="3200" dirty="0">
              <a:solidFill>
                <a:srgbClr val="97AD3A"/>
              </a:solidFill>
            </a:endParaRPr>
          </a:p>
        </p:txBody>
      </p:sp>
      <p:sp>
        <p:nvSpPr>
          <p:cNvPr id="6" name="Rectangle 5"/>
          <p:cNvSpPr/>
          <p:nvPr/>
        </p:nvSpPr>
        <p:spPr>
          <a:xfrm>
            <a:off x="347885" y="4835236"/>
            <a:ext cx="7557247" cy="20227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900"/>
              </a:solidFill>
            </a:endParaRPr>
          </a:p>
        </p:txBody>
      </p:sp>
      <p:pic>
        <p:nvPicPr>
          <p:cNvPr id="7" name="Picture 2" descr="http://farm3.staticflickr.com/2627/3777125823_970f9dda2a.jpg"/>
          <p:cNvPicPr>
            <a:picLocks noChangeAspect="1" noChangeArrowheads="1"/>
          </p:cNvPicPr>
          <p:nvPr/>
        </p:nvPicPr>
        <p:blipFill>
          <a:blip r:embed="rId3"/>
          <a:srcRect/>
          <a:stretch>
            <a:fillRect/>
          </a:stretch>
        </p:blipFill>
        <p:spPr bwMode="auto">
          <a:xfrm>
            <a:off x="526515" y="5041971"/>
            <a:ext cx="2199698" cy="1649774"/>
          </a:xfrm>
          <a:prstGeom prst="roundRect">
            <a:avLst/>
          </a:prstGeom>
          <a:noFill/>
        </p:spPr>
      </p:pic>
      <p:pic>
        <p:nvPicPr>
          <p:cNvPr id="8" name="Picture 4" descr="http://155.247.107.222/tvssi/images/villanova_site1.jpg"/>
          <p:cNvPicPr>
            <a:picLocks noChangeAspect="1" noChangeArrowheads="1"/>
          </p:cNvPicPr>
          <p:nvPr/>
        </p:nvPicPr>
        <p:blipFill>
          <a:blip r:embed="rId4"/>
          <a:srcRect/>
          <a:stretch>
            <a:fillRect/>
          </a:stretch>
        </p:blipFill>
        <p:spPr bwMode="auto">
          <a:xfrm>
            <a:off x="2895641" y="4987636"/>
            <a:ext cx="2251110" cy="1703966"/>
          </a:xfrm>
          <a:prstGeom prst="roundRect">
            <a:avLst/>
          </a:prstGeom>
          <a:noFill/>
        </p:spPr>
      </p:pic>
      <p:pic>
        <p:nvPicPr>
          <p:cNvPr id="9" name="Picture 6" descr="http://www.jcwp.org/Huntingdon_Co._AMD_013.jpg"/>
          <p:cNvPicPr>
            <a:picLocks noChangeAspect="1" noChangeArrowheads="1"/>
          </p:cNvPicPr>
          <p:nvPr/>
        </p:nvPicPr>
        <p:blipFill>
          <a:blip r:embed="rId5"/>
          <a:srcRect/>
          <a:stretch>
            <a:fillRect/>
          </a:stretch>
        </p:blipFill>
        <p:spPr bwMode="auto">
          <a:xfrm>
            <a:off x="5289291" y="5006176"/>
            <a:ext cx="2485483" cy="1657859"/>
          </a:xfrm>
          <a:prstGeom prst="roundRect">
            <a:avLst/>
          </a:prstGeom>
          <a:noFill/>
        </p:spPr>
      </p:pic>
      <p:cxnSp>
        <p:nvCxnSpPr>
          <p:cNvPr id="10" name="Straight Connector 9"/>
          <p:cNvCxnSpPr/>
          <p:nvPr/>
        </p:nvCxnSpPr>
        <p:spPr>
          <a:xfrm>
            <a:off x="660400" y="2885243"/>
            <a:ext cx="7112000" cy="1588"/>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err="1" smtClean="0"/>
              <a:t>Fallopia</a:t>
            </a:r>
            <a:r>
              <a:rPr lang="en-US" dirty="0" smtClean="0"/>
              <a:t> japonica</a:t>
            </a:r>
          </a:p>
          <a:p>
            <a:r>
              <a:rPr lang="en-US" dirty="0" smtClean="0"/>
              <a:t>Japanese knotweed</a:t>
            </a:r>
            <a:endParaRPr lang="en-US" dirty="0"/>
          </a:p>
        </p:txBody>
      </p:sp>
      <p:sp>
        <p:nvSpPr>
          <p:cNvPr id="7" name="TextBox 6"/>
          <p:cNvSpPr txBox="1"/>
          <p:nvPr/>
        </p:nvSpPr>
        <p:spPr>
          <a:xfrm rot="16200000">
            <a:off x="-3125728" y="3136613"/>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pic>
        <p:nvPicPr>
          <p:cNvPr id="16386" name="Picture 2" descr="http://www.cumberlandcd.com/~amcclain/ccwa/images/1237059.jpg">
            <a:hlinkClick r:id="rId3"/>
          </p:cNvPr>
          <p:cNvPicPr>
            <a:picLocks noChangeAspect="1" noChangeArrowheads="1"/>
          </p:cNvPicPr>
          <p:nvPr/>
        </p:nvPicPr>
        <p:blipFill>
          <a:blip r:embed="rId4" cstate="print"/>
          <a:srcRect/>
          <a:stretch>
            <a:fillRect/>
          </a:stretch>
        </p:blipFill>
        <p:spPr bwMode="auto">
          <a:xfrm>
            <a:off x="1665496" y="4572000"/>
            <a:ext cx="2895600" cy="2171700"/>
          </a:xfrm>
          <a:prstGeom prst="roundRect">
            <a:avLst/>
          </a:prstGeom>
          <a:noFill/>
        </p:spPr>
      </p:pic>
      <p:pic>
        <p:nvPicPr>
          <p:cNvPr id="16388" name="Picture 4" descr="http://www.ecocontrol.co.uk/upfile/200891193733-250.jpg">
            <a:hlinkClick r:id="rId5"/>
          </p:cNvPr>
          <p:cNvPicPr>
            <a:picLocks noChangeAspect="1" noChangeArrowheads="1"/>
          </p:cNvPicPr>
          <p:nvPr/>
        </p:nvPicPr>
        <p:blipFill>
          <a:blip r:embed="rId6" cstate="print"/>
          <a:srcRect/>
          <a:stretch>
            <a:fillRect/>
          </a:stretch>
        </p:blipFill>
        <p:spPr bwMode="auto">
          <a:xfrm>
            <a:off x="859970" y="1208314"/>
            <a:ext cx="4343400" cy="3257550"/>
          </a:xfrm>
          <a:prstGeom prst="roundRect">
            <a:avLst/>
          </a:prstGeom>
          <a:noFill/>
        </p:spPr>
      </p:pic>
      <p:pic>
        <p:nvPicPr>
          <p:cNvPr id="16392" name="Picture 8" descr="https://upload.wikimedia.org/wikipedia/en/thumb/e/ef/Knotweed.JPG/250px-Knotweed.JPG">
            <a:hlinkClick r:id="rId7"/>
          </p:cNvPr>
          <p:cNvPicPr>
            <a:picLocks noChangeAspect="1" noChangeArrowheads="1"/>
          </p:cNvPicPr>
          <p:nvPr/>
        </p:nvPicPr>
        <p:blipFill>
          <a:blip r:embed="rId8" cstate="print"/>
          <a:srcRect l="9975" r="8302"/>
          <a:stretch>
            <a:fillRect/>
          </a:stretch>
        </p:blipFill>
        <p:spPr bwMode="auto">
          <a:xfrm>
            <a:off x="5693229" y="4572000"/>
            <a:ext cx="2318657" cy="2133600"/>
          </a:xfrm>
          <a:prstGeom prst="roundRect">
            <a:avLst/>
          </a:prstGeom>
          <a:noFill/>
        </p:spPr>
      </p:pic>
      <p:pic>
        <p:nvPicPr>
          <p:cNvPr id="16398" name="Picture 14" descr="Photo by Elizabeth J. Czarapata"/>
          <p:cNvPicPr>
            <a:picLocks noChangeAspect="1" noChangeArrowheads="1"/>
          </p:cNvPicPr>
          <p:nvPr/>
        </p:nvPicPr>
        <p:blipFill>
          <a:blip r:embed="rId9" cstate="print"/>
          <a:srcRect t="10091" r="8441"/>
          <a:stretch>
            <a:fillRect/>
          </a:stretch>
        </p:blipFill>
        <p:spPr bwMode="auto">
          <a:xfrm>
            <a:off x="5344884" y="381000"/>
            <a:ext cx="3069773" cy="4073612"/>
          </a:xfrm>
          <a:prstGeom prst="round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smtClean="0"/>
              <a:t>Acer </a:t>
            </a:r>
            <a:r>
              <a:rPr lang="en-US" dirty="0" err="1" smtClean="0"/>
              <a:t>platanoides</a:t>
            </a:r>
            <a:endParaRPr lang="en-US" dirty="0" smtClean="0"/>
          </a:p>
          <a:p>
            <a:r>
              <a:rPr lang="en-US" dirty="0" smtClean="0"/>
              <a:t>Norway Maple</a:t>
            </a:r>
            <a:endParaRPr lang="en-US" dirty="0"/>
          </a:p>
        </p:txBody>
      </p:sp>
      <p:sp>
        <p:nvSpPr>
          <p:cNvPr id="7" name="TextBox 6"/>
          <p:cNvSpPr txBox="1"/>
          <p:nvPr/>
        </p:nvSpPr>
        <p:spPr>
          <a:xfrm rot="16200000">
            <a:off x="-3103956" y="3136613"/>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pic>
        <p:nvPicPr>
          <p:cNvPr id="14340" name="Picture 4" descr="http://oncampus.richmond.edu/academics/biology/trees/images/Acer_platanoides_leaf.jpg">
            <a:hlinkClick r:id="rId3"/>
          </p:cNvPr>
          <p:cNvPicPr>
            <a:picLocks noChangeAspect="1" noChangeArrowheads="1"/>
          </p:cNvPicPr>
          <p:nvPr/>
        </p:nvPicPr>
        <p:blipFill>
          <a:blip r:embed="rId4" cstate="print"/>
          <a:srcRect/>
          <a:stretch>
            <a:fillRect/>
          </a:stretch>
        </p:blipFill>
        <p:spPr bwMode="auto">
          <a:xfrm>
            <a:off x="1055914" y="3810000"/>
            <a:ext cx="3276600" cy="2867026"/>
          </a:xfrm>
          <a:prstGeom prst="roundRect">
            <a:avLst/>
          </a:prstGeom>
          <a:noFill/>
        </p:spPr>
      </p:pic>
      <p:pic>
        <p:nvPicPr>
          <p:cNvPr id="14342" name="Picture 6" descr="http://upload.wikimedia.org/wikipedia/commons/b/bc/Acer_platanoides_1aJPG.jpg">
            <a:hlinkClick r:id="rId5"/>
          </p:cNvPr>
          <p:cNvPicPr>
            <a:picLocks noChangeAspect="1" noChangeArrowheads="1"/>
          </p:cNvPicPr>
          <p:nvPr/>
        </p:nvPicPr>
        <p:blipFill>
          <a:blip r:embed="rId6" cstate="print"/>
          <a:srcRect r="4643" b="4457"/>
          <a:stretch>
            <a:fillRect/>
          </a:stretch>
        </p:blipFill>
        <p:spPr bwMode="auto">
          <a:xfrm>
            <a:off x="4448161" y="723388"/>
            <a:ext cx="3781439" cy="5688298"/>
          </a:xfrm>
          <a:prstGeom prst="roundRect">
            <a:avLst/>
          </a:prstGeom>
          <a:noFill/>
        </p:spPr>
      </p:pic>
      <p:pic>
        <p:nvPicPr>
          <p:cNvPr id="14338" name="Picture 2" descr="http://faculty.etsu.edu/mcdowelt/Pictures%20Use/Acer%20platanoides.JPG">
            <a:hlinkClick r:id="rId7"/>
          </p:cNvPr>
          <p:cNvPicPr>
            <a:picLocks noChangeAspect="1" noChangeArrowheads="1"/>
          </p:cNvPicPr>
          <p:nvPr/>
        </p:nvPicPr>
        <p:blipFill>
          <a:blip r:embed="rId8" cstate="print"/>
          <a:srcRect l="10526" r="29825"/>
          <a:stretch>
            <a:fillRect/>
          </a:stretch>
        </p:blipFill>
        <p:spPr bwMode="auto">
          <a:xfrm>
            <a:off x="2468956" y="1371600"/>
            <a:ext cx="1863558" cy="2343150"/>
          </a:xfrm>
          <a:prstGeom prst="round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err="1" smtClean="0"/>
              <a:t>Polygonum</a:t>
            </a:r>
            <a:r>
              <a:rPr lang="en-US" dirty="0" smtClean="0"/>
              <a:t> </a:t>
            </a:r>
            <a:r>
              <a:rPr lang="en-US" dirty="0" err="1" smtClean="0"/>
              <a:t>perfoliatatum</a:t>
            </a:r>
            <a:endParaRPr lang="en-US" dirty="0" smtClean="0"/>
          </a:p>
          <a:p>
            <a:r>
              <a:rPr lang="en-US" dirty="0" smtClean="0"/>
              <a:t>Mile-A-Minute Vine</a:t>
            </a:r>
            <a:endParaRPr lang="en-US" dirty="0"/>
          </a:p>
        </p:txBody>
      </p:sp>
      <p:sp>
        <p:nvSpPr>
          <p:cNvPr id="7" name="TextBox 6"/>
          <p:cNvSpPr txBox="1"/>
          <p:nvPr/>
        </p:nvSpPr>
        <p:spPr>
          <a:xfrm rot="16200000">
            <a:off x="-3135092" y="3136614"/>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pic>
        <p:nvPicPr>
          <p:cNvPr id="15366" name="Picture 6" descr="http://www.conngardener.com/images/fruit.jpg">
            <a:hlinkClick r:id="rId3"/>
          </p:cNvPr>
          <p:cNvPicPr>
            <a:picLocks noChangeAspect="1" noChangeArrowheads="1"/>
          </p:cNvPicPr>
          <p:nvPr/>
        </p:nvPicPr>
        <p:blipFill>
          <a:blip r:embed="rId4" cstate="print"/>
          <a:srcRect/>
          <a:stretch>
            <a:fillRect/>
          </a:stretch>
        </p:blipFill>
        <p:spPr bwMode="auto">
          <a:xfrm>
            <a:off x="914400" y="3886200"/>
            <a:ext cx="3733800" cy="2808538"/>
          </a:xfrm>
          <a:prstGeom prst="roundRect">
            <a:avLst/>
          </a:prstGeom>
          <a:noFill/>
        </p:spPr>
      </p:pic>
      <p:pic>
        <p:nvPicPr>
          <p:cNvPr id="15364" name="Picture 4" descr="http://mysticriver.org/storage/MAM_bugwood_5273091_fruit-720745.jpg?__SQUARESPACE_CACHEVERSION=1282940024134">
            <a:hlinkClick r:id="rId5"/>
          </p:cNvPr>
          <p:cNvPicPr>
            <a:picLocks noChangeAspect="1" noChangeArrowheads="1"/>
          </p:cNvPicPr>
          <p:nvPr/>
        </p:nvPicPr>
        <p:blipFill>
          <a:blip r:embed="rId6" cstate="print"/>
          <a:srcRect l="35714" b="12467"/>
          <a:stretch>
            <a:fillRect/>
          </a:stretch>
        </p:blipFill>
        <p:spPr bwMode="auto">
          <a:xfrm>
            <a:off x="4952999" y="1103531"/>
            <a:ext cx="3429001" cy="3102429"/>
          </a:xfrm>
          <a:prstGeom prst="roundRect">
            <a:avLst/>
          </a:prstGeom>
          <a:noFill/>
        </p:spPr>
      </p:pic>
      <p:pic>
        <p:nvPicPr>
          <p:cNvPr id="8" name="Picture 8" descr="http://www.madgardeners.com/images/photos/closeup.jpg">
            <a:hlinkClick r:id="rId7"/>
          </p:cNvPr>
          <p:cNvPicPr>
            <a:picLocks noChangeAspect="1" noChangeArrowheads="1"/>
          </p:cNvPicPr>
          <p:nvPr/>
        </p:nvPicPr>
        <p:blipFill>
          <a:blip r:embed="rId8" cstate="print"/>
          <a:srcRect/>
          <a:stretch>
            <a:fillRect/>
          </a:stretch>
        </p:blipFill>
        <p:spPr bwMode="auto">
          <a:xfrm>
            <a:off x="5148938" y="4343400"/>
            <a:ext cx="3048000" cy="2286000"/>
          </a:xfrm>
          <a:prstGeom prst="roundRect">
            <a:avLst/>
          </a:prstGeom>
          <a:noFill/>
        </p:spPr>
      </p:pic>
      <p:pic>
        <p:nvPicPr>
          <p:cNvPr id="9" name="Picture 10" descr="http://www.commonweeder.com/wp-content/uploads/2009/09/mile-a-minute-vine.jpg">
            <a:hlinkClick r:id="rId9"/>
          </p:cNvPr>
          <p:cNvPicPr>
            <a:picLocks noChangeAspect="1" noChangeArrowheads="1"/>
          </p:cNvPicPr>
          <p:nvPr/>
        </p:nvPicPr>
        <p:blipFill>
          <a:blip r:embed="rId10" cstate="print"/>
          <a:srcRect/>
          <a:stretch>
            <a:fillRect/>
          </a:stretch>
        </p:blipFill>
        <p:spPr bwMode="auto">
          <a:xfrm>
            <a:off x="1295400" y="1219200"/>
            <a:ext cx="3200400" cy="2400300"/>
          </a:xfrm>
          <a:prstGeom prst="round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smtClean="0"/>
              <a:t>Ailanthus </a:t>
            </a:r>
            <a:r>
              <a:rPr lang="en-US" dirty="0" err="1" smtClean="0"/>
              <a:t>altissima</a:t>
            </a:r>
            <a:endParaRPr lang="en-US" dirty="0" smtClean="0"/>
          </a:p>
          <a:p>
            <a:r>
              <a:rPr lang="en-US" dirty="0" smtClean="0"/>
              <a:t>Tree of Heaven</a:t>
            </a:r>
            <a:endParaRPr lang="en-US" dirty="0"/>
          </a:p>
        </p:txBody>
      </p:sp>
      <p:sp>
        <p:nvSpPr>
          <p:cNvPr id="7" name="TextBox 6"/>
          <p:cNvSpPr txBox="1"/>
          <p:nvPr/>
        </p:nvSpPr>
        <p:spPr>
          <a:xfrm rot="16200000">
            <a:off x="-3103956" y="3136613"/>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pic>
        <p:nvPicPr>
          <p:cNvPr id="13318" name="Picture 6" descr="tree-of-heaven, Ailanthus altissima  (Sapindales: Simaroubaceae) - 0008442"/>
          <p:cNvPicPr>
            <a:picLocks noChangeAspect="1" noChangeArrowheads="1"/>
          </p:cNvPicPr>
          <p:nvPr/>
        </p:nvPicPr>
        <p:blipFill>
          <a:blip r:embed="rId3" cstate="print"/>
          <a:srcRect l="8387" b="28063"/>
          <a:stretch>
            <a:fillRect/>
          </a:stretch>
        </p:blipFill>
        <p:spPr bwMode="auto">
          <a:xfrm>
            <a:off x="936171" y="1055907"/>
            <a:ext cx="6678386" cy="3505200"/>
          </a:xfrm>
          <a:prstGeom prst="roundRect">
            <a:avLst/>
          </a:prstGeom>
          <a:noFill/>
        </p:spPr>
      </p:pic>
      <p:pic>
        <p:nvPicPr>
          <p:cNvPr id="13324" name="Picture 12" descr="http://www.invasive.org/images/768x512/5292034.jpg"/>
          <p:cNvPicPr>
            <a:picLocks noChangeAspect="1" noChangeArrowheads="1"/>
          </p:cNvPicPr>
          <p:nvPr/>
        </p:nvPicPr>
        <p:blipFill>
          <a:blip r:embed="rId4" cstate="print"/>
          <a:srcRect b="11111"/>
          <a:stretch>
            <a:fillRect/>
          </a:stretch>
        </p:blipFill>
        <p:spPr bwMode="auto">
          <a:xfrm>
            <a:off x="936171" y="4648200"/>
            <a:ext cx="3102429" cy="2068286"/>
          </a:xfrm>
          <a:prstGeom prst="roundRect">
            <a:avLst/>
          </a:prstGeom>
          <a:noFill/>
        </p:spPr>
      </p:pic>
      <p:pic>
        <p:nvPicPr>
          <p:cNvPr id="13330" name="Picture 18" descr="http://2.bp.blogspot.com/_UdIftRLT2AY/SOp3Fqx_p_I/AAAAAAAAAY4/-rEOoWghQG0/s1600/081006TreeofHeavenSeeds.jpg"/>
          <p:cNvPicPr>
            <a:picLocks noChangeAspect="1" noChangeArrowheads="1"/>
          </p:cNvPicPr>
          <p:nvPr/>
        </p:nvPicPr>
        <p:blipFill>
          <a:blip r:embed="rId5" cstate="print"/>
          <a:srcRect b="30973"/>
          <a:stretch>
            <a:fillRect/>
          </a:stretch>
        </p:blipFill>
        <p:spPr bwMode="auto">
          <a:xfrm>
            <a:off x="4198236" y="4648200"/>
            <a:ext cx="3962400" cy="2060448"/>
          </a:xfrm>
          <a:prstGeom prst="round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err="1" smtClean="0"/>
              <a:t>Humulus</a:t>
            </a:r>
            <a:r>
              <a:rPr lang="en-US" dirty="0" smtClean="0"/>
              <a:t> </a:t>
            </a:r>
            <a:r>
              <a:rPr lang="en-US" dirty="0" err="1" smtClean="0"/>
              <a:t>japonicus</a:t>
            </a:r>
            <a:r>
              <a:rPr lang="en-US" dirty="0" smtClean="0"/>
              <a:t> </a:t>
            </a:r>
            <a:r>
              <a:rPr lang="en-US" dirty="0" err="1" smtClean="0"/>
              <a:t>Sieb</a:t>
            </a:r>
            <a:r>
              <a:rPr lang="en-US" dirty="0" smtClean="0"/>
              <a:t>. &amp; </a:t>
            </a:r>
            <a:r>
              <a:rPr lang="en-US" dirty="0" err="1" smtClean="0"/>
              <a:t>Zucc</a:t>
            </a:r>
            <a:r>
              <a:rPr lang="en-US" dirty="0" smtClean="0"/>
              <a:t>. Japanese Hops</a:t>
            </a:r>
            <a:endParaRPr lang="en-US" dirty="0"/>
          </a:p>
        </p:txBody>
      </p:sp>
      <p:sp>
        <p:nvSpPr>
          <p:cNvPr id="7" name="TextBox 6"/>
          <p:cNvSpPr txBox="1"/>
          <p:nvPr/>
        </p:nvSpPr>
        <p:spPr>
          <a:xfrm rot="16200000">
            <a:off x="-3136612" y="3136614"/>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pic>
        <p:nvPicPr>
          <p:cNvPr id="2050" name="Picture 2" descr="Japanese hop infestation"/>
          <p:cNvPicPr>
            <a:picLocks noChangeAspect="1" noChangeArrowheads="1"/>
          </p:cNvPicPr>
          <p:nvPr/>
        </p:nvPicPr>
        <p:blipFill>
          <a:blip r:embed="rId3"/>
          <a:srcRect t="6541" b="9513"/>
          <a:stretch>
            <a:fillRect/>
          </a:stretch>
        </p:blipFill>
        <p:spPr bwMode="auto">
          <a:xfrm>
            <a:off x="895795" y="1186541"/>
            <a:ext cx="4075905" cy="2235434"/>
          </a:xfrm>
          <a:prstGeom prst="roundRect">
            <a:avLst/>
          </a:prstGeom>
          <a:noFill/>
        </p:spPr>
      </p:pic>
      <p:sp>
        <p:nvSpPr>
          <p:cNvPr id="2052" name="AutoShape 4" descr="data:image/jpeg;base64,/9j/4AAQSkZJRgABAQAAAQABAAD/2wCEAAkGBxMTEhUUExQWFhQXGRsbGRgYGBoeHhocHhsfHB8cHiAcHyggGCAnHBwcITEiJSksLi4uHSAzODMsNygtLisBCgoKDg0OGxAQGywkICQvNDQsLC8vLCwsLywsLCwsLCwsLCwsLCwsLCwsLCwsLCwsLCwsLCwsLCwsLCwsLCwsLP/AABEIAKkBKwMBIgACEQEDEQH/xAAbAAADAQEBAQEAAAAAAAAAAAAEBQYDBwIBAP/EAEEQAAECAwYDBgQFAwIGAgMAAAECEQADIQQFEjFBUSJhcQYTMoGRobHB0fBCUnLh8RQjMwdiFTRzssLSQ5IkU2P/xAAZAQADAQEBAAAAAAAAAAAAAAACAwQBAAX/xAAqEQACAgICAQQCAgEFAAAAAAABAgARAyESMUEEEyJRYYEyccEjQlKh4f/aAAwDAQACEQMRAD8AL7ZS0/0agotVJG7gvEtOmYEpd8RQDyBzryyEXdruhNoLzlKKdEBgBUbhyXGcSfapdlkl0S5sxX5sZCaGoyZQ0I+EeLgawFnkIAaEWT7TLUAwKQ1S71avlAa7VhCUpPC/C27PXb94ytlvlWlfdIlFLpOMoLYfVxsDTpWPlnnSXUAVGvhKgKjYkN7iLAutiVBKHX6nqVblAvMLBRSnkMySda0EOTZFKLAjCNXpCWdMlywFCSM8RMzErCdykMNmeMbuv6bMmpRNUGJAGFLAcmFGjGQnazWUkWBLFN3g8ZUSQGHkG840myQwYdTv9Ixs9qBSpieFLlh0+caSrEFEKIOJNAXzGjgaxIbHZkBvzH/Z28iJZlqPgDpJ/LsenwiVtVqNpnFSlAflCvwoHsMz5mGLDEUPxYagGuE094VzrHJxqlFBUFAPU+g1MMV9VORvuCXsEyyZYKSQztlUP6QqsmBM8Klv4WUCNNG3YhuhEE3ld6ZSuEkhVa5hqNz84Cs8l56G/Kp+m3q0PSuPcsQDjox6i90E4cyKYhUPz38veF8xaps4Spi0ISpLgkEpBfhNAcT0g2xWFCJxWU8JSwSKOvc7Cgy1jz2rsrCWpIKZiWBGWbkMdGYnz1eAUqGoeZiBb1Ok3TZQiShCV4wlITjpUihNKCukebZZyRUgxB3DbrRJR/bVhUpQ4AErfEAziuGoNY6FYp6lSx3yAhbcWEul9+UTZUiHSu5OS5KkKb/42fCdDTw7Dll0q/wXYhJM5IqoB1bNp950hpeCauCaenv8YVzbwYFAdz8IT8idfuTlqnmzWNM493O/wu43SpjxD8uZS2xMH2S6EWVQMiWTiTgqEkoBPiSTlwFmesbXOkOAXxGoYE5ZktROmbRtfFrYKDqxllE4mLJUHbYaH+I1mb9RyOQsR9qZBJlKlf3FKGIFIAIYgFK2OEhmIO4aJ21XeEzUGcmYlQAwqSpLZUBYOBmfWKhV7SlIYL7pQbhCSVIKg4phIyIOURl5XgBixzAvECH/AD1zAOT06RRg59VGoSW6h10IVJ4ZjBOik5GrV0UxpvDG0IBPvEvItczDiDszh6kaadOcUN3y5oSkTgAqlEuf4r8oZkWjZi86Ubms2eJYc57bwuV3k0ussnbSHM2zDxEPAhmJUwyfRm9YBWHiJU11MLbPPdICSWqmmjCo8wR6GFlmmqQsKSWIMNVyQaAvyf5RgqyAff1hikAVGKwAoyksN/oUOJx9/CDjNSoOkgjlHPrSsgtUCoqPLUaRtZp06TWWAUpScZLOTowJFKnc1ypCG9MDtTC9q+jKTtNf8yShKJSQCfxKqGDPTzg3AmbLRNSxKkguMjEVO7SJnJTKnodbcK0DI5AEHxA6jzikuW+ESUJlzPCAwI05GDbEwUAjc7JjKqARuMbMpSS+o0fP6Rpbb8QiQ/eJE9icJri5toD5bwRPQGxJrsRXpCC/rjE7CuWAiaC0xQSS4AIYhwM6EivWEoAGpoGIDowu5r0lzWM2UkPmpKadYo5l1S1JdDMcimICVZpyHBdmYYSPlX+IZXDNGFSX4ga1+HTKCdBsiaRUZWiQpBZR9qGB+5WfywbPnggAqCVaE5HkaUHzhPMtqUkpWClQJBBUn/2y1HJoUlnxA4k9R7e1qmd2oollIAqVUfkDkkt1iSUgKxd0mhNZamL9AeEvqMxo+i3tSD/UTVd4uY5OBJJIQDsHI6NGlmVhQEKJE0gsPyjY7EiKceLit33KglCxPi5SVKMsjAX4sIao00LA7v8ATGz9npKQQz1qS59oLsoWQkLUVFsztU+gyguVIZWNhiZhnk7w0sRq5jZCNAxVeypFmSGcTFBhVRA3o7Rj2ZkpmzDMEpPD+IDhfkPwq6OOkUCwSnCsIUDmDhbn4o+2ZaZSAhGCgORQK1JOFOTmsZ7nxodzvc+FeZqpACsuohZet6rFEkgPpo2ntDe6eJGIl1PU8/pCTtPaME1kEBRSCSM6uPKghePb0YnEtvRi267QqQsqmGqhUE+j6u9eUbpvRsamxqSyg+5Lv+3SE4kvn7wTZ5BPTLmRt6xUVXsy1kXsyimrM+zCYvhIqKEnUcqUc+rmALssCkkrWpyQwAFAPnDa655lIw4KGod6x7lIcsBU6CJ+RFgdSflQIXqDzFYAJgWmhFFMKl6VzyzyrDC4rgM2YTMUFHvEzAtiyWGSdCXLPyj2bmQrxCuYOx3h3c09EhDISVHVaqPyAzbPPWFe4K0ZwyADUe2G55UpLS0BIObCp5k69THm1WKVLBWtkgZklom+0N8W5Sf/AMYpQKuAAVGlGKqCsJ7r7MTrUsTrZjIAHCpZZRFXbQO9BQxoCkWTN+J2TKQ2uVNcS3IGrFvWFwutSluw+/jFRZruQhIASBs1IztKAk94TROfzhPEg6k7JATYZrDu14CGd0gg+sZT7TOS4nS0LQQcS0uCOqC5Y7pdtopZbKAUkvsRqI+TrOSKih5fbwYFCM4EDUkrztUyVLK7ItKjiCzhwFRAamTqHC2fLpB2izylqxKSCSpSq7rOI+GgroKDSLO9ewIDzETGAxKKSPNkkUDDeHfZfsxLEpKy2IjMZ+przaGq6oPjGjl/EGc4sNjFBkhNSdg/x2EWN0zUzkO2EuRhJcsCwJg3tJ2XlS5SRKWiWAp1qmKUX0AfLybbzhJ9vVIWlaGUQdixA+vrHOvu/wBxToS1HuV18PKllYD4W4d6s3WF1itUu0JJSOIeJB8Seo22MZdp78EyQlMlSsSmUrCKhP5TpU86APrEum3Tu8YZJA8VdPwlnzpTaMx4Dx/M1cNr+Y+ve6VYFd0SFULPkxeh0hVYpsxjMUSDkEqLhhrlmXbyzh/cd698j+5RQLA6K894Bvezf3CljmDy6ZbwSMQeDTlbj8WgKzMWkKXkEuCSBTpBRSmYnGgkqACSEgFNPE4Ifw/CALw7tKRLaruw03J+kM7ktqJQxKTVizOdHLONQ2Wp8oNv42IZ2OQi6zXekLKwmpA8vo9PSP14yyQkAZnUgV0Fa58jBKpylLJcOdQGhlYpAU4JLEGhJLEavVhGlyNmByPKzDrutBkSwZvhWlNM2JFctuUeVyl8RLBA4sT0L5MdX29YxRIE1CBNOFSGCqVfZtTnTnnHm9bcMIlEJEvR0tXcVLbMM9YnqzB1BLXaSUkIod/OvWB7CvulpUSnCM3Vk7O78nPwyg+zS0AUPxgtVnlzBhmBKk/7h9kQXIDVQg46k/PvVMycMMx8JbhBoPyv+F6OQCTyyg+d2hKFFKkS3FOJIJ5VLPSDDcMhCsQUlsI4CphTV3D03iDvWaVTphBSHUaOA3rV4YuNXNAdR6qrdR/cs9M5S1CWRxEA4s+f+2G3/DUCrYS70PxfOOddn76XJmgvwE8QbTVucdBvW+Uy5aSggqX4dm/MeUFmxsrgL5mZsbK1DzPlinylFgsPkKiv16Q2s1lSrUvyaE3ZqwWVVVTETZhU7EEAE/lCvF1r0EUtqkIbiUlI3KsPu4iXKwDULk+TRoRZbLvBCga7GESLMkLcA4khQapzHpFbabMru+F1ECmpPnrHmx2cIGJbJJqS0YmelgK5EiLLesyVaUpRVJHGk65nyIAcdecP1XWm0TETlHFLqMOVAS1RXOp1jW2XFZ56scpX9wPiLly+pBqfhBN3WZUkd2o4g7gs3UcoY+VSLXRjXyCgV0YPe10ompRKlJShlYiQMgxGmZJ+EF2Ts7LSjDQnUqS7060g2aCnwJCjzLe7GML4tFqTLezy0qVqCpi3INU8nEJXIxpQYtXY/G4LbJJlJKSCWFQmppVmz2pH2z3akLE0FT4WYmjHPocq8oXXRZrXNUmbaCJQDtKAzejqrSHXdrSXBBT+U/EF4Jzx+IM1hxNXN1x6mTkpDqIA5mMJU54+LuyXNOJaSojKpDdGhFC9xY7g1svVJSoSiCpLOTT0cZkOAWZ4f9m56lSUPXR25kVOp5iFKrllF6qAOmKnvWNrpT3JKAolBNH0emcPXgBQh2B1KeavLlV+bEP97wiv+etaRLlqlpUouormITQaMovUtXrBluvAS0lR096UEQNrthmKK1HP2Gw6PDgtzQbnQ7kZCcK7RKP+0LBboXpDdaVCqTTrSOb3TYSpOMuxyDabkN1inutEqSCVVLZAZDzyid2AsAw1cDUpEylTEELAfKmREZiYJSEoSpLgAOSNISzb+mLkqVZ0hJzRiIONjRyzJCh7HSFNnvNE1cuXPHdz5iErANNwUjYhSVBvjAkNWowuKtdmH35LscxTWqajEBTGpQAcaNwgttWIW+V2IzRKkTVzCrEHZkpYHJRYv5ecX/8Aw0AMQCD0b3iN7SdjFGdLm2RISp+JNQn9QqW5hIh/p3W6Yn/ExGBO9Rf3DMM2pUwNOs2ZFDDi12VcshM5OBdHFW8naApwaHq1xIYgwK6bwUVd1hAKVMSdjt6iKWbKxAPmMum0TiJTqO/39+UU92zMaa+JOf1gM32JuYgnUCn2YOxA36QkN4oBmYyUCWQC9Ap34RvkC3SKKRxrKqtkOkI+2F2SmC1rCAS5AZ1Fs0jdqHlG4mBbi03DRPEz7ZFJmoCwKH2O0fFWgypiUlSjiNCTQNo7OfPKJyx2+eVAWdIQgFmoX5rOemYh3PUVJCZrCYnIh2P0hzJR3Gti4tvr/uP5NnM6aUJ4SeM5kAqqajM0f12g62zJCphs6kuABhW/E4AdnooP16wFd01fc93KKe8IB4hoBVtPstCe0glTKw4gfwoSk/8A2AeJuNmLAh1rulaV7o6qHzYwwsooAYIsFvR3a0Ta4Egg6uSEkc6kH1jeVgIcLSxyctC2ZqoxZNwCdYajDRGqWDDmNhyELrR2bspUS+Fy+GlPURSTMIHiHRw/lCC1T5yVEJOIBmNK08o1GbwajEYjqczsNmBWxGWrxRKsClpSQrEGoDoM2HmTHiy3IULOJQOgI2+UNJErDQGkehkyWdSvJl/4mJP6c4FAhmUKev7R1Dst2USiWkqSO8KQcRbM6AnIaUziOl2QzVpQnCFK1U7UrVgeg3JA1jrNlkBZSFrS7MlL1LcqZesR+qyE0IBtwNRFeU3ukEksE+9W84JVJBZQyOukIL2RNtFpEtLHAWATRJIo5eg2eAruvGbInqlkgoDjACDxO5YhxyoYlHp9Xe5McejHdjtcqVKxYeJSl8KRU8Rb2aGFnxKTiLOqvTlziQmzVIUtO5Kk1GrGu0UXZy2gSCFkPK2IPDplqMo3JhsXAMIl2hGPu1kBeY0ccucG902xiJvQ98pSlJBCt3oNMo8WK0Kky8KFKAFQcRPX3gxgoag/GpVWmVmSOo+84+oluOsT0/tAru2BKltU6A/ODrlv5JSBMISsamgPPlAZMTVc3iajFVmOFwah2HTQwFcd8SbTLxSlZjiQfEnRlDSvrDK2TyiWtSUlRAolIckt9Y5DYxOsk/Eyu8BBUg0dwSUktWhzGREO9PhDg334jsWIOCPM6xMJZ/WB8DVOkCXZeqJ6AtB4VOK5gg1B6GDVZAGFEUaMnNg0YrvkzJqglwmUAk0zUSH8gx+ML5tiQMw55vFBMkQMuykjlrzhnu+J3I+IysckJQlsmDchAE+8kTFmSk1YuoZPsN9a5MD5ZWyXMXR6aJDtCOZZ1SlhT4TvTfOubO8LTECSSdwkrzLmSnhYDJoUdsLDLmWcFZAUhToUcgoMoB9ixB5PD26LuVNcgsBqxL0f4Qr7XFP9JOC61QKVd1hI6jiFYDGSHX+4xFNgwbsp2umLTLRPszrUcLy1k0aisK1Fxm/H8Yuf6JRSlSAUqOZJyfdjTyEc1uW0dypBAJmzCMOVEuwFWbEfYDQx0ArUoBKQcRAOJ6E6lOpT7ZQfqBbaEcjA2SIuvC5500qQChQl6kl1Z6lPx1iVtd2KCiFAgjMbffzjod3zlJOA0YBhptGMy5xMUpcxyTkxo0DiahQgZMfLa9znkq7gMh8YJEhQSpKWBUGLw8t1092p34TlQ09qx7FmGv8AIgzka5OQb3JG0zrTKSf7acIyUHI6n8v3WIXtBNXMmglWNYSMtOQGmhaO0mR7RzzthcmCa8kplhYxqJOFOrkny+6RV6bIOWxK/TuA2xF/ZmUlKuI4VKGWEV9C49Ir7wuyXMMspyw1YM5AbLR8zE1dtgkhKlCZ3q8BchsI3KWBrzd+UbWO/pi1oTLASlLAOXJehJ6wWQMzWs7ICzEiNZclUtaVJJdGXl9tAyh3k1ak/iUS2bOTR/pFMmVicLSMQABrrq3J482e6RiCAAATQ5DziYZvvuTbgMq4Zi+7AwgLdlPtm+0O7v7LIQrvFrExCXyDGoL7tDKw2MoC0KS6AfENdHA/jWsbGShKWGFjq4fau9X0+UIbM5lCIK2JzvtnJTKny8KwUrQSKMQyiKtTzHtACL4YAHCTuQXip7Vykk6LCfCcquaB4TWG5ZkxAXhFX12JG3KLcJDILnM6fUSWy0JM1PdqwhTDC2p5Hw/dIYqSAfnAF2WRMtAOFlM5cZE9YHVfMyYsokyyQkcSmJJ5JG50feGlb68TSvLS+PMoLFbTJWFyykKYhyAcw2sETpyZ8spnBJWhjLWE/wB7EVAuFE5BnIcUoICu67EoYrGKYWK1HMakJ2AyEOU2GXN4pLlIU2FZAJZqg0BBqPIxOxUH/MFSQdG6ji2BKbKSk4u8BKqqSylnNBHQltA3OIa2WDCl0PTnX+YtlXepUsBAIRiDoU6gG8RScQcVoXzGrxKWO0TlTLZKQAFoZMvER+J2xUGYD5BgCGByDATRjCrE34ETW+2ATEFSmxS0qJeuRBPqDBFntc+hllOBXiKj4k0NAOevKBe2HZ20ITLmYQtKJZExSAwHEpT4XcCv8RP3HbpqFBEtWIKPgIJc8qOndx5xcqBktYxcasmp0WzzkL1rsc4ytVlIBIqI8We6lkAqYHUCrHrT4QbLu0iuOJOQU6M81goOjEtnkaamKi5+zY8U4PsmjDrv0hZaLKrNLuNqQ/uKxTiAqZNUUlsKQW9SKnpGs99GFs7jeXY0pACQABkBkOm0DW+7ErSy0hQ2UAR7wwSAkRnMUXzp8YAmup0iZXZxcqeO5GGSoEqTsakEDOpLRQSwE6F9SYby0eIkQIpYWVBsmPUfbwtyzbMxiTsxSZPETUnqf4Ee8Ryp5kQVPsWdHDtmfrAU2UP/ANZbRlfI+UBuBuKe0P8AWoQqZZiFszpwAqG5S3i1NdtdZUdqZ4TJxBGPHxTFOQASQ5AyDKfhbLKLwTwKN5FIr9YgO0clEqcEoQWWCUoSCqr1ADCj6bGLfTlW+JEs9Myt8SJ1S77LJEsiz2rvJmEL4VABilw9SU56k/QezWdK0rRPDoIZkniBCgoB8qqT8dzHL7ovq1WWQZKkNZ1kkAoZQqDRQ6NV8yzPBV5WuarCe8WoJYpBUSBQMwyFGhb+kblo/wBRj46cFZa3umVJWpTiXiHiBxTSMsKA2FAamJoedlrwlWlapnd4e7D41lzXRyf9pO3rHMUTMbKrWtc4MROUlJSCWd8Lln3aOGChs7ir4Gdgl3tJmTCiWUrZJKlJOVQAH3gG0zl1UhSiHqDEz/p4lbzlqNMIDNq5NPT4RVzlBPFq/qInyoQ1CazFhuCIvAqBSviGxzbkWifve/USpiZaOLCXVyDUHMlwXG0UE9aBm+FQopLONHDggkfy8cmvazTZE5aAQsCoWfxA1BI0O/OGenQNYJmY15HZnQbuv6z2jwTE49UEjEDWjeWkSHbm8im0gBQcIS43BKqg7/SI22WKYZiTqo5jQ5+UUKnWUlZxLCQgqOZAdvOprFgxKhBu4721Q33BLntqSVpQlKFLBdLEhZwlmqwqahsnj9cF1K75KSRm1Ca0fZ/3hdNTLSspK1IUNUh2OlCzh9mMV/ZdC1TgtYTiCAApLg5gEENUUcHMZZQeU8VJELIeKkjzLqwS9aZOOsfZa2WQCyhxD3aB7bfEmzy3mLYDYEnTQOdR5QtsF4d6tM1bpRMolP8Atzc9TSPM4mrkdULjW2WiasFlBOIFIPI/l2gO6bi7tpXfzVEpzBAAcsMIU+Jman7QVbUt0+/SJrtGkhAWCQUqcEUUHpQ5wOMMfhdQ1azR3EN4TZibZMlTCuclJLFLcbdaDY8+sMU/6i4BgFnomniGnQNCWTxlwTwmu/Qg6GNk2aXpLDeceoCo0RHMMZPyEcC5VkcSgH2c/wARtIsHcoDMn4/uYcSUEZxnMTiLM+sQ+6x0ZIXMJueemakhwVJLEa9TtSDJll5RL26dbpc5JkypfcpzGIAqGxccPJtopbBfctdFPLVqldPfwnyMcU1YnFfM+Ls2MBJUoBx4SxDF6QB2escszZs1iJymTNzAxhycII1cEkEg7mHs2TqIFlyMC1LAHGxUdyA3wjBVVNDkAiaW2ViQtP5gR6hvnEddHZqTYwa4535yMhsBpzOtYrp85niZtczEpzmDGo5/iOoHNgCB5h0qY8bqmZJ1PwhT/XJRq6jkkZ/t5wVYgonEpnPsNoFkrcCoV3Kir/aBXn95esUkpYwhshC26gjCUkVBcPmX59fjHq1zcAOEeWvlHKah9Qifb5aZiJZUMa8kgh2Ad+QpBBS1cz9+ccWvu+ZqbUlYBeWsKZ2JKS+F2owo7c467d1pxpC9w7F9tdmih8ZUA/cc+PgAfuHpOf35wpvCb3akzNApl0/CdRXdj5mGQOfJgYS9plgoCVAviBHPCXzbL39YARYO9x7KKVAEMUnUZNoR0gW1WYGtOv3k+8SaL+mSUOEgszpfhIf8NSQfL1aGFj7aWdZAmJXKcqTiUxTowcEgPzZmPn3tki4XAkahE5KAcKqF8lHbm1c4T3vcomlCpSwhaCSHBILsCDXZ94oP+JWYhjNlKA0KgTQ4etD/ADGC5aCnHLViQaa0cc4DabEBbU3JO87CsApWKGijmDXzbk8NbF2fxpJUKFLJf2PSjQzWoGhrlnX21gy02lWAFBAOTEA+2kd7xIqby8SOn3YpCiFDIbaZUgWdORLIx0G7FvPaLiWTNTkkzEVwkDiGoGzikDXncspQ/ttrR9OYOVd4Yub7m3ezPnYq0BJUkHhWAxoQ+mW4f0gy+rwViZP4Qf8A7HLq3xhL2YsYlKmpBIBIIT+U1dthlDm0ICiSdS8KyGmsTCdUID2etDgyFHPiQT+bVPmK9RzhD2qkHvMTFsIflnzePfaGxlJEwKLPUVodDTp6kQst94mfKAmeNJYHVSTvzBA6gmG40+QcfuMxDoxRIWoHiPDpT56wcmYHf0+MZGqMBAwjItUH5x+TZ36Zfe0VHcoYg9zybhVPmFaXJpRIfLU1iqF2zihTAhZLBlhJFOdGqNdKQDd1jdSQkkK0IipnSJgSApWI7sx9omzZTJ8mU+fERXNd6k2cFRRhI7uclSKuBxBy+LZ9OcfbTe8lQSEzAlIUwyHGzM6iAmgDAgCDO0l4d3ZZiVFOBScKQp2x5g8NSXD+Uc2tF5TFoTLmBC61JAchqKcNUBx/JjcOM5bY/ceie4OU6RdV9icVSVpXLmpqEzGdQ/MCCyhzFOZeBe0CCqUUtiqKHlWnP0jntjv+dZikOFoFQhVQP0nNB6e8WtlvtM1IU3dqo4JqHHoY3JgKMGHUHJhKGx1EybemWvjBSTUkjXLIisMU3kVB0rYHID+YJvCypnDBNqMwdRXTaF6rulpoMhuS8HyU99zrRty4l8WhbfeD5MoAM0IL0vxFmRjXloBmTsICl/6k2RvBOfbAD/5RImJyLUSdcbNsCVy7MDAlquZJ2y6/fnGNn7RiYAZcqYon8LMctXy6wxlCeoBwiXuPGfWgB8jGURB4/cBu25lS3EvERnhBoPoOkHTnZ/aDpaG8RePk2SkjL78oE2ZvHUlbfNmKJCEFaA7kZvCRbrPClQUKYSK/vUxbW9ASjKnIQhmWvAoMSkqIDgkbsfvlBoxXQExKvcHsNgxLCQOLM8uu0Vlhu5CRUYjuREyqTV06fdIYf8YnoQcIClAOAsGuuYLmOJ5TgRe47tFhQagMRtSF1sQRnAKL5vOYnFLssoBhVZIemgJDQ1sCZ82W9olJlL/KlWLzyp0rGZEIFw3TU5r24u3wzUgZ4V+5CoqbBaCkgDInJ+jn72j1flzKWMOjh36wVd93sxIdQfmztl6ZwZzA4wD4glyyhT4uOVzkoQV/havQEk+weJKdblzlFaJalhyEjIADVzk8PTIUv+1Qa1d2GfUcQ9Yc2KwJSlmBjBk11MAuczvdNsSCVWaYB/8AzS/qxJ9oX9mlqnqWCkCqQATV3OcdopsetIn70s0hU50t3wYqCdR+ErHUMDmwbSjRmAWqjiQEIqSEqxplTAsJZQooChIeqTFRZZCTLPdnhNQA3Cc2Lc4Gvq61EGYitHUnXqN94SXVa5qZjSQVE5oqx6/WBZS4u4gk+Y5MyPaplAId2e6kBRWoOc20H1jO+LJiTjA4k+4/iEcJ3E9xJaJNQqoarjMQxu+0ialasJCsVXGZFHSWyLZaEQm/rCcqD3MMbBMKc6JO/wB+8YynjMVoFa7UJdolE/8AyLMvImrEh9vDD+zyQoF9/SEVukFUxAZwlYX0bLrm0ObCmYFcIc6h2d+sFyGiYWtARB21QpEpIAfGtn0oHbkT8jASOyNoZyEOdAr6hveLy2SwzEA1FCxqK+xjYCkOR6FCGCQKE5vbbhmSpZWrClmoSHPyieVa1SpgKRmwKfzcusdevCzIXLUmZ4CK1b306xyC1JFnnTcClrAOFExQ3Dmns460eH4m5WDHYfldylsQ7yZKWkqBSoVHVlJUCfLcGKW87ehJAJDmgDipJp0cxz/s7aVIVillTZroCMOpDsxjW2KeYpKxnUhxiBzcg7Qt8Vnj4mNitt9Q2229Vos0yXhUVUUksz8QJTnSjt0hJN7NrCStakjCl9SX2OkVV02eUMKEqUVZrBck/JwI822fJE3uZimfwYwwWPgToxr7Ry5SppZwysppRqc4ny0uyhXN4d3NYJkw4kpJbXT3h7f3ZySlBXgmOSBwAHDoHS4cPtWvo8skpKEJSKAAMP2hr+pBS1jcmcFdRSixzUpZbEaMaiAJllU5cE83isWlxWBSoCjCJlzGTh5z/tPa5k1SCyyhCAlyKYtVbl6R97KXd3toSAz5gM9d+QAr6Rn2gtZT/bFAoPiJ02ir7GKkWWX35U65gZI1YFiQDpiBrq0XM3HFr9SwvxxS+uy70SUsM9TqTBxV5RFK7SzV1QyUvs/uc4AtlvmTPEtRG2nplEAxte5BKC++0SQlSJKnV+YVA6HU1z05w9uu1omSkqSdGI1B2jmNnUxIJc5l2rp7Q5uBVpmIUJSClCw2NRSBQsSKvrs9PQ2xgCFxMc392plIV3STiVq2Q5PqfhElftoxolTkBXdqNBqlTPhVnXnDW2dhXRWaMWfho/V382hlY7qAsYs6gCQWp+rP0Y+UCWxpRHcYDjWiO4s7KW1U/EZnDLSBxhPiUckjnrlT4se0N5JkdwpKBgVNZYUouEvQgM+9RTLOPFgn/wBOlVnmWaY8pLuhIPeKUv8AAlI4nFAQS7Kc0aEF6XkbUtMgyp0sSlqxFYcpDBMsEEBQLZpOmp05VLZOQHx/8lHtpvQqdWlBwDHtQhVdFtAsyVzFjhTxKJbw0epd4WWvtnLKXs/G+SiGTnnuddoHgfElsAXH1qAcCjmPgkgFtfuvy/mJ3s3eJXNV3qnWoDC/LQfH1ipTLDktUjPppyGrbkwJWjuAKO54/p05M0R3a/tDa7CpKkypcySr8bqBDaKGhyrXI8ot9Inu2aCqRQOQpP7wzGRexcMUpsicztv+pVum0T3UoUcpST1qo0fb3i+7H2c/0suavxzRjUa65VNfC375nlNvu0TLSZaSlDsWZgmmwFPYc47B2PLWSXKJGKUkSz5ZHk6W83ij1IQIOIqPzBeA4iHYi7bx9u6wS5ZWpIYqNeVMhyjzOLGNLPMqYi5bqRjuGKV8ozKqjX5x4VMrAV521MsVLKU7BvU0jbmkxFP7mSSuYcKcWZBIDlhlloPSsMLJeFkZ1TUH9QIHk4Y+8JJtvdK0s6T4Xan7ctIzTZO8SH3b35wXEV8plADqXd3WiVM4pRChk4SQKdQI+2uXMBAS4G9Pv+IyklMtIQnwoDAfecfrXbhLQFljUagUL70yidt6EYCJsZZws+WQcRitRZnaN0TkTEBSCFIUKEHyI6wpuu9kmdMs6qKSThJ/EM/VmLdYYoI0PEFhMLbdkyYeJRw6AZRF9rLgmy3mpGJDVIzHUbM1eWmvSFT1oPGApJyYMR9YHmXlZpiSlRKQQQykluYy+MOxOQbE7G3A2Jyi5LMuYklP+QVCdFB6+eVOsOJ05ONTjjACQA+ZD4nArXQ6mGV2WCTLtaxJmpmSylTcQxIIZ0kbZsoDka5tp13oUtK2ZSdRr1hmTIA0a+TcR4ZnArwrSBUfdYnu3FsK+7TNTVDq4clggAHlq46RfKs+8SP+o1jBky1ihStubKSXHsPSMwZAcgBEzAf9QXJq7u1dqSpKUzgmXspOIAehUeVYqrL2qlP/AHVgGhBwkAvyasSVxXTOWeGUVD8zM3mYMv25VykvMwpJ8IdyedKU5mK8iYmbj5/EqyJjZqlDe3a+VLSe6BmKryHUnXygy67AZspEyYTjWMRYkCtQG5Bh9YgLLPCTVLnTl7VjrF2l5SDSqRz03hGVBiACiJzIuMACQN8WfvVykpS5JIro2ZOzRWXfd6UIAcqLM6i5bQPoAGDQKXSpiKKJrttlDWU+HL0heXISABEtkJULPBlpAyyhbbZ1GDBIzOkb3nPMtJUuiBmYjr3ti7QMKOBH4ir8Q6bD3gsOMsbM7FjLGPZMlJYjbP6QJdBEtS1y1KSsqUFMSBRVKPmA0frHPV3eAVWAB10ePVku8S8RqSou3M6w3qwYZ+INmP5HaS0JSXmOdylPpk5g+9O0EuzS098VLmrRjZLJI4SUvhbCCpkjzOkIrHhcOHY8SXY9P3gO/wCZIfHMKUqejuTTIKaqgwA3aE+0rMBUBKJ3OjWVaygTCrACAMLjEnFkFD8Og5VdmhZNtycSyk1ScJUTtpQB9/PWE87tEO/kApwL7iUcSFMlwHAw02pyADRv/QrM1c/FSbxKB1Oig1BEvshdtq+oebjU/XlbFLASTQEnq+vpSE8qzhLswBJLDnU+9fODrVPKaFALZHL4wKiaCIqSwsksz3bC4wg8RbLr7RUXZ2iKUhM0OR+IZ+Y+kTRepAcvlvG8qyHNSq7Bm+sC1VuFyIGpfybWlQdJBH3SJrtNe4CwhHiRU6MW3zyMYXPOMuYAHZVNc9DHjusb4w71qIVYHc3nc+3HeiFnBaky1ueFZQlxsFb/AKvWKWXc8pCsUsGWrLhJYjYpy+EQV42bArCMjUF8uTfPnDG6b/myymU3eAsACah9AfrDGFixGA6lNeEsiFKLYyxWgH0h/MBUkYgx2d289YUT7IAvKmvziQ6MW43qaKtPE3SDUSUKSxD7kwpnIJL+8H2RUtAqoPzP1ygkgrdycviwkElA4hpuPrC67LxCwQDUaMX94tbbaJCwxUCdCn6iI82BEueqYDwmu1TT3eHqwIKn9RmqIMp12wYQonMCnlEv2qtSyEVpioNqH6wyxkuSfvaF8+SJi0PUByedf2gcagNZmI1GzM7uvhdkwpTxA8UxB1fIDYgDPnE32ytqzaFLQVJlqIUlQcF2BYkeEhVIsJV0pUSpbqJJObCN5VwSFA4k0NM84emZFa63G48gU2RJ3sf2umh5c6YZj+ATC5OZIfN9awyvG9ULdQSU7jN9iPg3KPNtuWTYZeJOKYFKpiwOgVJ4sIJDDL3hVZbZLmLUlJLhjWmY+3giFcllGpuQWeSjUxuGVMl2nvlEBKicSMyx3OjZxfFYYEZRJ2O9Vyl4ZsqWuUrM4Q49od3fabMVd3JnhlB0ylEuP04qkf7dPaFZ+TfKoLhm2YfMmgpeE1pu8WlYC/8AFLLt+ZW3QD48obpshwkc3P1jIHCMKfMwgGtiK5UbnqRKSkMkAJG2nKEnbG51TQiah1ABikbZv8vSHybMFnNWEHKleR36QeQAGhuIlTyhIxU2Jxy0WdKUKKRpmYdXT2tVKkollKVFIZy+9NdqQ/7R9mEzATKZK3cpySr/ANTEDOsExKiChYI0YxepXINy1SuQbnTrQpCCkKIBUWSN6fSC0JbOOUXpfC7VaSsEpSkKwAZhIcv+olj6bRYXJ2kmKBSuWZikpBJSM9ydB7CJH9MygGTv6dlW5VLs4UC+WojmPaRpU9SCkYB4TUZ6Ny3jpEi8pagHOE89PlCztBcUufxsFkBgOXJo3A3E76g4nCGz1JC5pxYqKaECDpd5odlukUrmxy0DgZUHOCZF3MAHGeX3nAtosiZtoSiWoFalMwwhIIFA2lB6w61YxgZXY6nu1SBNqguUg5agEfJ4ku0KFDPIhx6RTTJKrNaEqmpWFBwzsK7UIUG2jS23WifK70lJUpQGAOcDAk6flTltvBI4Qi+ozE3A34j+bcUr+oE6a5wYUpSCwGFIz1Jd9YezbXLUMlA8xEhfFoWi0zcJIBVWvIaQdc6FqBWtRIySMmrU09IidCVBYyZwStkw6eEqyc+UA2i6CRiKSEk+IRUXZdrpBOXxPnpDSdJSU4SKNGISIkKe5IKkBRJTT4/bxsiQrZ+h+RhlZ5CVKIDcJY8obWaSkBgG5wAJaYFLdyVt09MiWqbMSrAkOcIBPxhRYe1CZp/tIo7Oo8Q8hl6x0vu0kMQFUqDUNC9V02SSFTE2eSkgOcKEh+VBDFVAPl3HKihd9yItygqrMYXWe0KQvGlRxCoJYtRqPDm9FlbkpSNgkABvn1iXnTCCX0h+MWKnY96ErZPbCckMUoUd2I+HKCbL2heUuZPS/ElKe7AFVFmZR06vEfd4MzQk7AZxV2a6CtEtBOEA4lBg5Lhs8mAzhOZca9zjSmjKOTIRMTQpWOVR0jJNwSX/AMY9IIuq70yU4UlTGtS9aD5CHNmIUj/dr1194Qp+py4wYlN0S24RhO4hDe90kEBXkRFfbJuFglOJRNANtT0yhfeBmNxygUZmop6GkFdbmMtSckSaYetfb5R5s1iKcy7UggrS5wmnP7rHtbqb5QJYwLnsbDpG8gCkKLdcE2YeGepI2A+hEfrJ2anoJPfY0kMUrxc6gudaZRvAEXyhcRV3P3adctZQjE+E4lJ9QAa5Z0bTTXld7rXLnTE6YnHQ1DeRjot53aZMwkpXgU3G2dNDlmTQ/vEsq6zOWpayQCaAMXADAjZ+ceh6chR+JVgcLZPUCkWsqDhai2dT9+UYInILIU9TwYaFJBzfNO0NZ1xSpaVLdYYOS/yZonrKStbBYS+WP2qAwMULxayJSjKwJWXM3tDOssqS/wDd/uMVKJfuwBQtmrMYjFPbrDLnpStKlAKAUlSVEUOrRG3qjEhMs5hKXGyjxH4xU9l7YCgyjmmqem3r8YicALYkT1QPmE3NZlSkqSpZWXd1PkzNWGIVlu8BKLENnGypjtCC97iptNy8oEKOcFTFQOSI4mdIGZ2LnotkuWcPdE4QtIHhLlyDUn1jqV13PKkICZaQBqdVHcnWMLy/yyf1H5Q3RlB5crPVw2ytkFGSXay6wlOOXQlww3ajQgkq7pAdTECpfWLPtV/iH6h8DEJevhPlB49iood8YLeV8KUCiW5UQeIO4yD8qxrddwJlFEwq/uggu7iin2cCkGXN/jV96R7m+JPU/OGFq+IjGyFBxXUvbXZ5c5ATNQmYk5YgDmNH5PUQgvuwoRJCKpkg5JJ1OR3BJh1KyR0+Qhf2k/5c/qT/ANwjz1c8uMG5Gdo2M9bGpZ/T9oY9m7cnB3amdLs+oJ96n0aEF+f83M/SPiY/WHxiLygOMD8R5X/TnVrjtSVoUkEEoUx5Fnb0gqaqsQ/+l+dr/wCoj/zi0tMTuvE1FZV46i+7pQBWvVayfLJPsH84ZSnNB5mFlk8Cf0p+ENbHkOp+MDdxS9whCAIi797WSVTTKQSsIPEpNRirw82b16Q97Zf8naP+mr4RPf6af4U/qH/bDUUFSTGmuJnyTbZShSYn1ANSdIAttslDJQJ5Ea5Q37Uf4B/0kf8AcYhF5ffODx4h3cDGgaMLAhQUkIzcMfOOp2CUlaErTUHb4escyuT/ACJhlZ/8S/1H5QvOnIwv9250hNlaMsBSo89NH39G9In+yvg8/nFNavB5iJXHEGoxSCLi2de0iUp1rYqpkT5UDAfWF96X6mahSUDhBqdT5bQH2r/5VX6kwlsWczqflB4xyx8jFM5qfrRPYABnej7mn28bXla1ycP5kM+IZ1YjSjE+0LLf84tJudm/Uj/xhjEKyiu4GNbqa3PPStHeJcAOFJP5gHYPnX7pDTEfCQKe31jS0/55fVfygW8desSeqXjRXzKq42PqET5aJoKVgKSQAQWLxIW/supKz3XEjQKIccq5tvFPYMz0MbTMh5fCGY8zcYsixOb3n2emzE4JiVM/4G09X39Ikh2OtKZ6EKlqMskOrCWwvr+Wj5x2iZn97wLeHg9fgYoxescahYsrL8fE5/dVmVa1lSCFBRKgrIBOJgOoy8oqrr7MCSsLMxRI0FA7l31YijGMv9Pf8C/1D4GKad+KHu26gvdkT1IsiAXbiMI7cnDNUgbuOhh5KzHT5Qlv7/Oj9B/7hCXGoHiZmdSsAzLTXONLRCtecAguYZ//2Q=="/>
          <p:cNvSpPr>
            <a:spLocks noChangeAspect="1" noChangeArrowheads="1"/>
          </p:cNvSpPr>
          <p:nvPr/>
        </p:nvSpPr>
        <p:spPr bwMode="auto">
          <a:xfrm>
            <a:off x="155575" y="-1279525"/>
            <a:ext cx="4714875" cy="2667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data:image/jpeg;base64,/9j/4AAQSkZJRgABAQAAAQABAAD/2wCEAAkGBxMTEhUUExQWFhQXGRsbGRgYGBoeHhocHhsfHB8cHiAcHyggGCAnHBwcITEiJSksLi4uHSAzODMsNygtLisBCgoKDg0OGxAQGywkICQvNDQsLC8vLCwsLywsLCwsLCwsLCwsLCwsLCwsLCwsLCwsLCwsLCwsLCwsLCwsLCwsLP/AABEIAKkBKwMBIgACEQEDEQH/xAAbAAADAQEBAQEAAAAAAAAAAAAEBQYDBwIBAP/EAEEQAAECAwYDBgQFAwIGAgMAAAECEQADIQQFEjFBUSJhcQYTMoGRobHB0fBCUnLh8RQjMwdiFTRzssLSQ5IkU2P/xAAZAQADAQEBAAAAAAAAAAAAAAACAwQBAAX/xAAqEQACAgICAQQCAgEFAAAAAAABAgARAyESMUEEEyJRYYEyccEjQlKh4f/aAAwDAQACEQMRAD8AL7ZS0/0agotVJG7gvEtOmYEpd8RQDyBzryyEXdruhNoLzlKKdEBgBUbhyXGcSfapdlkl0S5sxX5sZCaGoyZQ0I+EeLgawFnkIAaEWT7TLUAwKQ1S71avlAa7VhCUpPC/C27PXb94ytlvlWlfdIlFLpOMoLYfVxsDTpWPlnnSXUAVGvhKgKjYkN7iLAutiVBKHX6nqVblAvMLBRSnkMySda0EOTZFKLAjCNXpCWdMlywFCSM8RMzErCdykMNmeMbuv6bMmpRNUGJAGFLAcmFGjGQnazWUkWBLFN3g8ZUSQGHkG840myQwYdTv9Ixs9qBSpieFLlh0+caSrEFEKIOJNAXzGjgaxIbHZkBvzH/Z28iJZlqPgDpJ/LsenwiVtVqNpnFSlAflCvwoHsMz5mGLDEUPxYagGuE094VzrHJxqlFBUFAPU+g1MMV9VORvuCXsEyyZYKSQztlUP6QqsmBM8Klv4WUCNNG3YhuhEE3ld6ZSuEkhVa5hqNz84Cs8l56G/Kp+m3q0PSuPcsQDjox6i90E4cyKYhUPz38veF8xaps4Spi0ISpLgkEpBfhNAcT0g2xWFCJxWU8JSwSKOvc7Cgy1jz2rsrCWpIKZiWBGWbkMdGYnz1eAUqGoeZiBb1Ok3TZQiShCV4wlITjpUihNKCukebZZyRUgxB3DbrRJR/bVhUpQ4AErfEAziuGoNY6FYp6lSx3yAhbcWEul9+UTZUiHSu5OS5KkKb/42fCdDTw7Dll0q/wXYhJM5IqoB1bNp950hpeCauCaenv8YVzbwYFAdz8IT8idfuTlqnmzWNM493O/wu43SpjxD8uZS2xMH2S6EWVQMiWTiTgqEkoBPiSTlwFmesbXOkOAXxGoYE5ZktROmbRtfFrYKDqxllE4mLJUHbYaH+I1mb9RyOQsR9qZBJlKlf3FKGIFIAIYgFK2OEhmIO4aJ21XeEzUGcmYlQAwqSpLZUBYOBmfWKhV7SlIYL7pQbhCSVIKg4phIyIOURl5XgBixzAvECH/AD1zAOT06RRg59VGoSW6h10IVJ4ZjBOik5GrV0UxpvDG0IBPvEvItczDiDszh6kaadOcUN3y5oSkTgAqlEuf4r8oZkWjZi86Ubms2eJYc57bwuV3k0ussnbSHM2zDxEPAhmJUwyfRm9YBWHiJU11MLbPPdICSWqmmjCo8wR6GFlmmqQsKSWIMNVyQaAvyf5RgqyAff1hikAVGKwAoyksN/oUOJx9/CDjNSoOkgjlHPrSsgtUCoqPLUaRtZp06TWWAUpScZLOTowJFKnc1ypCG9MDtTC9q+jKTtNf8yShKJSQCfxKqGDPTzg3AmbLRNSxKkguMjEVO7SJnJTKnodbcK0DI5AEHxA6jzikuW+ESUJlzPCAwI05GDbEwUAjc7JjKqARuMbMpSS+o0fP6Rpbb8QiQ/eJE9icJri5toD5bwRPQGxJrsRXpCC/rjE7CuWAiaC0xQSS4AIYhwM6EivWEoAGpoGIDowu5r0lzWM2UkPmpKadYo5l1S1JdDMcimICVZpyHBdmYYSPlX+IZXDNGFSX4ga1+HTKCdBsiaRUZWiQpBZR9qGB+5WfywbPnggAqCVaE5HkaUHzhPMtqUkpWClQJBBUn/2y1HJoUlnxA4k9R7e1qmd2oollIAqVUfkDkkt1iSUgKxd0mhNZamL9AeEvqMxo+i3tSD/UTVd4uY5OBJJIQDsHI6NGlmVhQEKJE0gsPyjY7EiKceLit33KglCxPi5SVKMsjAX4sIao00LA7v8ATGz9npKQQz1qS59oLsoWQkLUVFsztU+gyguVIZWNhiZhnk7w0sRq5jZCNAxVeypFmSGcTFBhVRA3o7Rj2ZkpmzDMEpPD+IDhfkPwq6OOkUCwSnCsIUDmDhbn4o+2ZaZSAhGCgORQK1JOFOTmsZ7nxodzvc+FeZqpACsuohZet6rFEkgPpo2ntDe6eJGIl1PU8/pCTtPaME1kEBRSCSM6uPKghePb0YnEtvRi267QqQsqmGqhUE+j6u9eUbpvRsamxqSyg+5Lv+3SE4kvn7wTZ5BPTLmRt6xUVXsy1kXsyimrM+zCYvhIqKEnUcqUc+rmALssCkkrWpyQwAFAPnDa655lIw4KGod6x7lIcsBU6CJ+RFgdSflQIXqDzFYAJgWmhFFMKl6VzyzyrDC4rgM2YTMUFHvEzAtiyWGSdCXLPyj2bmQrxCuYOx3h3c09EhDISVHVaqPyAzbPPWFe4K0ZwyADUe2G55UpLS0BIObCp5k69THm1WKVLBWtkgZklom+0N8W5Sf/AMYpQKuAAVGlGKqCsJ7r7MTrUsTrZjIAHCpZZRFXbQO9BQxoCkWTN+J2TKQ2uVNcS3IGrFvWFwutSluw+/jFRZruQhIASBs1IztKAk94TROfzhPEg6k7JATYZrDu14CGd0gg+sZT7TOS4nS0LQQcS0uCOqC5Y7pdtopZbKAUkvsRqI+TrOSKih5fbwYFCM4EDUkrztUyVLK7ItKjiCzhwFRAamTqHC2fLpB2izylqxKSCSpSq7rOI+GgroKDSLO9ewIDzETGAxKKSPNkkUDDeHfZfsxLEpKy2IjMZ+przaGq6oPjGjl/EGc4sNjFBkhNSdg/x2EWN0zUzkO2EuRhJcsCwJg3tJ2XlS5SRKWiWAp1qmKUX0AfLybbzhJ9vVIWlaGUQdixA+vrHOvu/wBxToS1HuV18PKllYD4W4d6s3WF1itUu0JJSOIeJB8Seo22MZdp78EyQlMlSsSmUrCKhP5TpU86APrEum3Tu8YZJA8VdPwlnzpTaMx4Dx/M1cNr+Y+ve6VYFd0SFULPkxeh0hVYpsxjMUSDkEqLhhrlmXbyzh/cd698j+5RQLA6K894Bvezf3CljmDy6ZbwSMQeDTlbj8WgKzMWkKXkEuCSBTpBRSmYnGgkqACSEgFNPE4Ifw/CALw7tKRLaruw03J+kM7ktqJQxKTVizOdHLONQ2Wp8oNv42IZ2OQi6zXekLKwmpA8vo9PSP14yyQkAZnUgV0Fa58jBKpylLJcOdQGhlYpAU4JLEGhJLEavVhGlyNmByPKzDrutBkSwZvhWlNM2JFctuUeVyl8RLBA4sT0L5MdX29YxRIE1CBNOFSGCqVfZtTnTnnHm9bcMIlEJEvR0tXcVLbMM9YnqzB1BLXaSUkIod/OvWB7CvulpUSnCM3Vk7O78nPwyg+zS0AUPxgtVnlzBhmBKk/7h9kQXIDVQg46k/PvVMycMMx8JbhBoPyv+F6OQCTyyg+d2hKFFKkS3FOJIJ5VLPSDDcMhCsQUlsI4CphTV3D03iDvWaVTphBSHUaOA3rV4YuNXNAdR6qrdR/cs9M5S1CWRxEA4s+f+2G3/DUCrYS70PxfOOddn76XJmgvwE8QbTVucdBvW+Uy5aSggqX4dm/MeUFmxsrgL5mZsbK1DzPlinylFgsPkKiv16Q2s1lSrUvyaE3ZqwWVVVTETZhU7EEAE/lCvF1r0EUtqkIbiUlI3KsPu4iXKwDULk+TRoRZbLvBCga7GESLMkLcA4khQapzHpFbabMru+F1ECmpPnrHmx2cIGJbJJqS0YmelgK5EiLLesyVaUpRVJHGk65nyIAcdecP1XWm0TETlHFLqMOVAS1RXOp1jW2XFZ56scpX9wPiLly+pBqfhBN3WZUkd2o4g7gs3UcoY+VSLXRjXyCgV0YPe10ompRKlJShlYiQMgxGmZJ+EF2Ts7LSjDQnUqS7060g2aCnwJCjzLe7GML4tFqTLezy0qVqCpi3INU8nEJXIxpQYtXY/G4LbJJlJKSCWFQmppVmz2pH2z3akLE0FT4WYmjHPocq8oXXRZrXNUmbaCJQDtKAzejqrSHXdrSXBBT+U/EF4Jzx+IM1hxNXN1x6mTkpDqIA5mMJU54+LuyXNOJaSojKpDdGhFC9xY7g1svVJSoSiCpLOTT0cZkOAWZ4f9m56lSUPXR25kVOp5iFKrllF6qAOmKnvWNrpT3JKAolBNH0emcPXgBQh2B1KeavLlV+bEP97wiv+etaRLlqlpUouormITQaMovUtXrBluvAS0lR096UEQNrthmKK1HP2Gw6PDgtzQbnQ7kZCcK7RKP+0LBboXpDdaVCqTTrSOb3TYSpOMuxyDabkN1inutEqSCVVLZAZDzyid2AsAw1cDUpEylTEELAfKmREZiYJSEoSpLgAOSNISzb+mLkqVZ0hJzRiIONjRyzJCh7HSFNnvNE1cuXPHdz5iErANNwUjYhSVBvjAkNWowuKtdmH35LscxTWqajEBTGpQAcaNwgttWIW+V2IzRKkTVzCrEHZkpYHJRYv5ecX/8Aw0AMQCD0b3iN7SdjFGdLm2RISp+JNQn9QqW5hIh/p3W6Yn/ExGBO9Rf3DMM2pUwNOs2ZFDDi12VcshM5OBdHFW8naApwaHq1xIYgwK6bwUVd1hAKVMSdjt6iKWbKxAPmMum0TiJTqO/39+UU92zMaa+JOf1gM32JuYgnUCn2YOxA36QkN4oBmYyUCWQC9Ap34RvkC3SKKRxrKqtkOkI+2F2SmC1rCAS5AZ1Fs0jdqHlG4mBbi03DRPEz7ZFJmoCwKH2O0fFWgypiUlSjiNCTQNo7OfPKJyx2+eVAWdIQgFmoX5rOemYh3PUVJCZrCYnIh2P0hzJR3Gti4tvr/uP5NnM6aUJ4SeM5kAqqajM0f12g62zJCphs6kuABhW/E4AdnooP16wFd01fc93KKe8IB4hoBVtPstCe0glTKw4gfwoSk/8A2AeJuNmLAh1rulaV7o6qHzYwwsooAYIsFvR3a0Ta4Egg6uSEkc6kH1jeVgIcLSxyctC2ZqoxZNwCdYajDRGqWDDmNhyELrR2bspUS+Fy+GlPURSTMIHiHRw/lCC1T5yVEJOIBmNK08o1GbwajEYjqczsNmBWxGWrxRKsClpSQrEGoDoM2HmTHiy3IULOJQOgI2+UNJErDQGkehkyWdSvJl/4mJP6c4FAhmUKev7R1Dst2USiWkqSO8KQcRbM6AnIaUziOl2QzVpQnCFK1U7UrVgeg3JA1jrNlkBZSFrS7MlL1LcqZesR+qyE0IBtwNRFeU3ukEksE+9W84JVJBZQyOukIL2RNtFpEtLHAWATRJIo5eg2eAruvGbInqlkgoDjACDxO5YhxyoYlHp9Xe5McejHdjtcqVKxYeJSl8KRU8Rb2aGFnxKTiLOqvTlziQmzVIUtO5Kk1GrGu0UXZy2gSCFkPK2IPDplqMo3JhsXAMIl2hGPu1kBeY0ccucG902xiJvQ98pSlJBCt3oNMo8WK0Kky8KFKAFQcRPX3gxgoag/GpVWmVmSOo+84+oluOsT0/tAru2BKltU6A/ODrlv5JSBMISsamgPPlAZMTVc3iajFVmOFwah2HTQwFcd8SbTLxSlZjiQfEnRlDSvrDK2TyiWtSUlRAolIckt9Y5DYxOsk/Eyu8BBUg0dwSUktWhzGREO9PhDg334jsWIOCPM6xMJZ/WB8DVOkCXZeqJ6AtB4VOK5gg1B6GDVZAGFEUaMnNg0YrvkzJqglwmUAk0zUSH8gx+ML5tiQMw55vFBMkQMuykjlrzhnu+J3I+IysckJQlsmDchAE+8kTFmSk1YuoZPsN9a5MD5ZWyXMXR6aJDtCOZZ1SlhT4TvTfOubO8LTECSSdwkrzLmSnhYDJoUdsLDLmWcFZAUhToUcgoMoB9ixB5PD26LuVNcgsBqxL0f4Qr7XFP9JOC61QKVd1hI6jiFYDGSHX+4xFNgwbsp2umLTLRPszrUcLy1k0aisK1Fxm/H8Yuf6JRSlSAUqOZJyfdjTyEc1uW0dypBAJmzCMOVEuwFWbEfYDQx0ArUoBKQcRAOJ6E6lOpT7ZQfqBbaEcjA2SIuvC5500qQChQl6kl1Z6lPx1iVtd2KCiFAgjMbffzjod3zlJOA0YBhptGMy5xMUpcxyTkxo0DiahQgZMfLa9znkq7gMh8YJEhQSpKWBUGLw8t1092p34TlQ09qx7FmGv8AIgzka5OQb3JG0zrTKSf7acIyUHI6n8v3WIXtBNXMmglWNYSMtOQGmhaO0mR7RzzthcmCa8kplhYxqJOFOrkny+6RV6bIOWxK/TuA2xF/ZmUlKuI4VKGWEV9C49Ir7wuyXMMspyw1YM5AbLR8zE1dtgkhKlCZ3q8BchsI3KWBrzd+UbWO/pi1oTLASlLAOXJehJ6wWQMzWs7ICzEiNZclUtaVJJdGXl9tAyh3k1ak/iUS2bOTR/pFMmVicLSMQABrrq3J482e6RiCAAATQ5DziYZvvuTbgMq4Zi+7AwgLdlPtm+0O7v7LIQrvFrExCXyDGoL7tDKw2MoC0KS6AfENdHA/jWsbGShKWGFjq4fau9X0+UIbM5lCIK2JzvtnJTKny8KwUrQSKMQyiKtTzHtACL4YAHCTuQXip7Vykk6LCfCcquaB4TWG5ZkxAXhFX12JG3KLcJDILnM6fUSWy0JM1PdqwhTDC2p5Hw/dIYqSAfnAF2WRMtAOFlM5cZE9YHVfMyYsokyyQkcSmJJ5JG50feGlb68TSvLS+PMoLFbTJWFyykKYhyAcw2sETpyZ8spnBJWhjLWE/wB7EVAuFE5BnIcUoICu67EoYrGKYWK1HMakJ2AyEOU2GXN4pLlIU2FZAJZqg0BBqPIxOxUH/MFSQdG6ji2BKbKSk4u8BKqqSylnNBHQltA3OIa2WDCl0PTnX+YtlXepUsBAIRiDoU6gG8RScQcVoXzGrxKWO0TlTLZKQAFoZMvER+J2xUGYD5BgCGByDATRjCrE34ETW+2ATEFSmxS0qJeuRBPqDBFntc+hllOBXiKj4k0NAOevKBe2HZ20ITLmYQtKJZExSAwHEpT4XcCv8RP3HbpqFBEtWIKPgIJc8qOndx5xcqBktYxcasmp0WzzkL1rsc4ytVlIBIqI8We6lkAqYHUCrHrT4QbLu0iuOJOQU6M81goOjEtnkaamKi5+zY8U4PsmjDrv0hZaLKrNLuNqQ/uKxTiAqZNUUlsKQW9SKnpGs99GFs7jeXY0pACQABkBkOm0DW+7ErSy0hQ2UAR7wwSAkRnMUXzp8YAmup0iZXZxcqeO5GGSoEqTsakEDOpLRQSwE6F9SYby0eIkQIpYWVBsmPUfbwtyzbMxiTsxSZPETUnqf4Ee8Ryp5kQVPsWdHDtmfrAU2UP/ANZbRlfI+UBuBuKe0P8AWoQqZZiFszpwAqG5S3i1NdtdZUdqZ4TJxBGPHxTFOQASQ5AyDKfhbLKLwTwKN5FIr9YgO0clEqcEoQWWCUoSCqr1ADCj6bGLfTlW+JEs9Myt8SJ1S77LJEsiz2rvJmEL4VABilw9SU56k/QezWdK0rRPDoIZkniBCgoB8qqT8dzHL7ovq1WWQZKkNZ1kkAoZQqDRQ6NV8yzPBV5WuarCe8WoJYpBUSBQMwyFGhb+kblo/wBRj46cFZa3umVJWpTiXiHiBxTSMsKA2FAamJoedlrwlWlapnd4e7D41lzXRyf9pO3rHMUTMbKrWtc4MROUlJSCWd8Lln3aOGChs7ir4Gdgl3tJmTCiWUrZJKlJOVQAH3gG0zl1UhSiHqDEz/p4lbzlqNMIDNq5NPT4RVzlBPFq/qInyoQ1CazFhuCIvAqBSviGxzbkWifve/USpiZaOLCXVyDUHMlwXG0UE9aBm+FQopLONHDggkfy8cmvazTZE5aAQsCoWfxA1BI0O/OGenQNYJmY15HZnQbuv6z2jwTE49UEjEDWjeWkSHbm8im0gBQcIS43BKqg7/SI22WKYZiTqo5jQ5+UUKnWUlZxLCQgqOZAdvOprFgxKhBu4721Q33BLntqSVpQlKFLBdLEhZwlmqwqahsnj9cF1K75KSRm1Ca0fZ/3hdNTLSspK1IUNUh2OlCzh9mMV/ZdC1TgtYTiCAApLg5gEENUUcHMZZQeU8VJELIeKkjzLqwS9aZOOsfZa2WQCyhxD3aB7bfEmzy3mLYDYEnTQOdR5QtsF4d6tM1bpRMolP8Atzc9TSPM4mrkdULjW2WiasFlBOIFIPI/l2gO6bi7tpXfzVEpzBAAcsMIU+Jman7QVbUt0+/SJrtGkhAWCQUqcEUUHpQ5wOMMfhdQ1azR3EN4TZibZMlTCuclJLFLcbdaDY8+sMU/6i4BgFnomniGnQNCWTxlwTwmu/Qg6GNk2aXpLDeceoCo0RHMMZPyEcC5VkcSgH2c/wARtIsHcoDMn4/uYcSUEZxnMTiLM+sQ+6x0ZIXMJueemakhwVJLEa9TtSDJll5RL26dbpc5JkypfcpzGIAqGxccPJtopbBfctdFPLVqldPfwnyMcU1YnFfM+Ls2MBJUoBx4SxDF6QB2escszZs1iJymTNzAxhycII1cEkEg7mHs2TqIFlyMC1LAHGxUdyA3wjBVVNDkAiaW2ViQtP5gR6hvnEddHZqTYwa4535yMhsBpzOtYrp85niZtczEpzmDGo5/iOoHNgCB5h0qY8bqmZJ1PwhT/XJRq6jkkZ/t5wVYgonEpnPsNoFkrcCoV3Kir/aBXn95esUkpYwhshC26gjCUkVBcPmX59fjHq1zcAOEeWvlHKah9Qifb5aZiJZUMa8kgh2Ad+QpBBS1cz9+ccWvu+ZqbUlYBeWsKZ2JKS+F2owo7c467d1pxpC9w7F9tdmih8ZUA/cc+PgAfuHpOf35wpvCb3akzNApl0/CdRXdj5mGQOfJgYS9plgoCVAviBHPCXzbL39YARYO9x7KKVAEMUnUZNoR0gW1WYGtOv3k+8SaL+mSUOEgszpfhIf8NSQfL1aGFj7aWdZAmJXKcqTiUxTowcEgPzZmPn3tki4XAkahE5KAcKqF8lHbm1c4T3vcomlCpSwhaCSHBILsCDXZ94oP+JWYhjNlKA0KgTQ4etD/ADGC5aCnHLViQaa0cc4DabEBbU3JO87CsApWKGijmDXzbk8NbF2fxpJUKFLJf2PSjQzWoGhrlnX21gy02lWAFBAOTEA+2kd7xIqby8SOn3YpCiFDIbaZUgWdORLIx0G7FvPaLiWTNTkkzEVwkDiGoGzikDXncspQ/ttrR9OYOVd4Yub7m3ezPnYq0BJUkHhWAxoQ+mW4f0gy+rwViZP4Qf8A7HLq3xhL2YsYlKmpBIBIIT+U1dthlDm0ICiSdS8KyGmsTCdUID2etDgyFHPiQT+bVPmK9RzhD2qkHvMTFsIflnzePfaGxlJEwKLPUVodDTp6kQst94mfKAmeNJYHVSTvzBA6gmG40+QcfuMxDoxRIWoHiPDpT56wcmYHf0+MZGqMBAwjItUH5x+TZ36Zfe0VHcoYg9zybhVPmFaXJpRIfLU1iqF2zihTAhZLBlhJFOdGqNdKQDd1jdSQkkK0IipnSJgSApWI7sx9omzZTJ8mU+fERXNd6k2cFRRhI7uclSKuBxBy+LZ9OcfbTe8lQSEzAlIUwyHGzM6iAmgDAgCDO0l4d3ZZiVFOBScKQp2x5g8NSXD+Uc2tF5TFoTLmBC61JAchqKcNUBx/JjcOM5bY/ceie4OU6RdV9icVSVpXLmpqEzGdQ/MCCyhzFOZeBe0CCqUUtiqKHlWnP0jntjv+dZikOFoFQhVQP0nNB6e8WtlvtM1IU3dqo4JqHHoY3JgKMGHUHJhKGx1EybemWvjBSTUkjXLIisMU3kVB0rYHID+YJvCypnDBNqMwdRXTaF6rulpoMhuS8HyU99zrRty4l8WhbfeD5MoAM0IL0vxFmRjXloBmTsICl/6k2RvBOfbAD/5RImJyLUSdcbNsCVy7MDAlquZJ2y6/fnGNn7RiYAZcqYon8LMctXy6wxlCeoBwiXuPGfWgB8jGURB4/cBu25lS3EvERnhBoPoOkHTnZ/aDpaG8RePk2SkjL78oE2ZvHUlbfNmKJCEFaA7kZvCRbrPClQUKYSK/vUxbW9ASjKnIQhmWvAoMSkqIDgkbsfvlBoxXQExKvcHsNgxLCQOLM8uu0Vlhu5CRUYjuREyqTV06fdIYf8YnoQcIClAOAsGuuYLmOJ5TgRe47tFhQagMRtSF1sQRnAKL5vOYnFLssoBhVZIemgJDQ1sCZ82W9olJlL/KlWLzyp0rGZEIFw3TU5r24u3wzUgZ4V+5CoqbBaCkgDInJ+jn72j1flzKWMOjh36wVd93sxIdQfmztl6ZwZzA4wD4glyyhT4uOVzkoQV/havQEk+weJKdblzlFaJalhyEjIADVzk8PTIUv+1Qa1d2GfUcQ9Yc2KwJSlmBjBk11MAuczvdNsSCVWaYB/8AzS/qxJ9oX9mlqnqWCkCqQATV3OcdopsetIn70s0hU50t3wYqCdR+ErHUMDmwbSjRmAWqjiQEIqSEqxplTAsJZQooChIeqTFRZZCTLPdnhNQA3Cc2Lc4Gvq61EGYitHUnXqN94SXVa5qZjSQVE5oqx6/WBZS4u4gk+Y5MyPaplAId2e6kBRWoOc20H1jO+LJiTjA4k+4/iEcJ3E9xJaJNQqoarjMQxu+0ialasJCsVXGZFHSWyLZaEQm/rCcqD3MMbBMKc6JO/wB+8YynjMVoFa7UJdolE/8AyLMvImrEh9vDD+zyQoF9/SEVukFUxAZwlYX0bLrm0ObCmYFcIc6h2d+sFyGiYWtARB21QpEpIAfGtn0oHbkT8jASOyNoZyEOdAr6hveLy2SwzEA1FCxqK+xjYCkOR6FCGCQKE5vbbhmSpZWrClmoSHPyieVa1SpgKRmwKfzcusdevCzIXLUmZ4CK1b306xyC1JFnnTcClrAOFExQ3Dmns460eH4m5WDHYfldylsQ7yZKWkqBSoVHVlJUCfLcGKW87ehJAJDmgDipJp0cxz/s7aVIVillTZroCMOpDsxjW2KeYpKxnUhxiBzcg7Qt8Vnj4mNitt9Q2229Vos0yXhUVUUksz8QJTnSjt0hJN7NrCStakjCl9SX2OkVV02eUMKEqUVZrBck/JwI822fJE3uZimfwYwwWPgToxr7Ry5SppZwysppRqc4ny0uyhXN4d3NYJkw4kpJbXT3h7f3ZySlBXgmOSBwAHDoHS4cPtWvo8skpKEJSKAAMP2hr+pBS1jcmcFdRSixzUpZbEaMaiAJllU5cE83isWlxWBSoCjCJlzGTh5z/tPa5k1SCyyhCAlyKYtVbl6R97KXd3toSAz5gM9d+QAr6Rn2gtZT/bFAoPiJ02ir7GKkWWX35U65gZI1YFiQDpiBrq0XM3HFr9SwvxxS+uy70SUsM9TqTBxV5RFK7SzV1QyUvs/uc4AtlvmTPEtRG2nplEAxte5BKC++0SQlSJKnV+YVA6HU1z05w9uu1omSkqSdGI1B2jmNnUxIJc5l2rp7Q5uBVpmIUJSClCw2NRSBQsSKvrs9PQ2xgCFxMc392plIV3STiVq2Q5PqfhElftoxolTkBXdqNBqlTPhVnXnDW2dhXRWaMWfho/V382hlY7qAsYs6gCQWp+rP0Y+UCWxpRHcYDjWiO4s7KW1U/EZnDLSBxhPiUckjnrlT4se0N5JkdwpKBgVNZYUouEvQgM+9RTLOPFgn/wBOlVnmWaY8pLuhIPeKUv8AAlI4nFAQS7Kc0aEF6XkbUtMgyp0sSlqxFYcpDBMsEEBQLZpOmp05VLZOQHx/8lHtpvQqdWlBwDHtQhVdFtAsyVzFjhTxKJbw0epd4WWvtnLKXs/G+SiGTnnuddoHgfElsAXH1qAcCjmPgkgFtfuvy/mJ3s3eJXNV3qnWoDC/LQfH1ipTLDktUjPppyGrbkwJWjuAKO54/p05M0R3a/tDa7CpKkypcySr8bqBDaKGhyrXI8ot9Inu2aCqRQOQpP7wzGRexcMUpsicztv+pVum0T3UoUcpST1qo0fb3i+7H2c/0suavxzRjUa65VNfC375nlNvu0TLSZaSlDsWZgmmwFPYc47B2PLWSXKJGKUkSz5ZHk6W83ij1IQIOIqPzBeA4iHYi7bx9u6wS5ZWpIYqNeVMhyjzOLGNLPMqYi5bqRjuGKV8ozKqjX5x4VMrAV521MsVLKU7BvU0jbmkxFP7mSSuYcKcWZBIDlhlloPSsMLJeFkZ1TUH9QIHk4Y+8JJtvdK0s6T4Xan7ctIzTZO8SH3b35wXEV8plADqXd3WiVM4pRChk4SQKdQI+2uXMBAS4G9Pv+IyklMtIQnwoDAfecfrXbhLQFljUagUL70yidt6EYCJsZZws+WQcRitRZnaN0TkTEBSCFIUKEHyI6wpuu9kmdMs6qKSThJ/EM/VmLdYYoI0PEFhMLbdkyYeJRw6AZRF9rLgmy3mpGJDVIzHUbM1eWmvSFT1oPGApJyYMR9YHmXlZpiSlRKQQQykluYy+MOxOQbE7G3A2Jyi5LMuYklP+QVCdFB6+eVOsOJ05ONTjjACQA+ZD4nArXQ6mGV2WCTLtaxJmpmSylTcQxIIZ0kbZsoDka5tp13oUtK2ZSdRr1hmTIA0a+TcR4ZnArwrSBUfdYnu3FsK+7TNTVDq4clggAHlq46RfKs+8SP+o1jBky1ihStubKSXHsPSMwZAcgBEzAf9QXJq7u1dqSpKUzgmXspOIAehUeVYqrL2qlP/AHVgGhBwkAvyasSVxXTOWeGUVD8zM3mYMv25VykvMwpJ8IdyedKU5mK8iYmbj5/EqyJjZqlDe3a+VLSe6BmKryHUnXygy67AZspEyYTjWMRYkCtQG5Bh9YgLLPCTVLnTl7VjrF2l5SDSqRz03hGVBiACiJzIuMACQN8WfvVykpS5JIro2ZOzRWXfd6UIAcqLM6i5bQPoAGDQKXSpiKKJrttlDWU+HL0heXISABEtkJULPBlpAyyhbbZ1GDBIzOkb3nPMtJUuiBmYjr3ti7QMKOBH4ir8Q6bD3gsOMsbM7FjLGPZMlJYjbP6QJdBEtS1y1KSsqUFMSBRVKPmA0frHPV3eAVWAB10ePVku8S8RqSou3M6w3qwYZ+INmP5HaS0JSXmOdylPpk5g+9O0EuzS098VLmrRjZLJI4SUvhbCCpkjzOkIrHhcOHY8SXY9P3gO/wCZIfHMKUqejuTTIKaqgwA3aE+0rMBUBKJ3OjWVaygTCrACAMLjEnFkFD8Og5VdmhZNtycSyk1ScJUTtpQB9/PWE87tEO/kApwL7iUcSFMlwHAw02pyADRv/QrM1c/FSbxKB1Oig1BEvshdtq+oebjU/XlbFLASTQEnq+vpSE8qzhLswBJLDnU+9fODrVPKaFALZHL4wKiaCIqSwsksz3bC4wg8RbLr7RUXZ2iKUhM0OR+IZ+Y+kTRepAcvlvG8qyHNSq7Bm+sC1VuFyIGpfybWlQdJBH3SJrtNe4CwhHiRU6MW3zyMYXPOMuYAHZVNc9DHjusb4w71qIVYHc3nc+3HeiFnBaky1ueFZQlxsFb/AKvWKWXc8pCsUsGWrLhJYjYpy+EQV42bArCMjUF8uTfPnDG6b/myymU3eAsACah9AfrDGFixGA6lNeEsiFKLYyxWgH0h/MBUkYgx2d289YUT7IAvKmvziQ6MW43qaKtPE3SDUSUKSxD7kwpnIJL+8H2RUtAqoPzP1ygkgrdycviwkElA4hpuPrC67LxCwQDUaMX94tbbaJCwxUCdCn6iI82BEueqYDwmu1TT3eHqwIKn9RmqIMp12wYQonMCnlEv2qtSyEVpioNqH6wyxkuSfvaF8+SJi0PUByedf2gcagNZmI1GzM7uvhdkwpTxA8UxB1fIDYgDPnE32ytqzaFLQVJlqIUlQcF2BYkeEhVIsJV0pUSpbqJJObCN5VwSFA4k0NM84emZFa63G48gU2RJ3sf2umh5c6YZj+ATC5OZIfN9awyvG9ULdQSU7jN9iPg3KPNtuWTYZeJOKYFKpiwOgVJ4sIJDDL3hVZbZLmLUlJLhjWmY+3giFcllGpuQWeSjUxuGVMl2nvlEBKicSMyx3OjZxfFYYEZRJ2O9Vyl4ZsqWuUrM4Q49od3fabMVd3JnhlB0ylEuP04qkf7dPaFZ+TfKoLhm2YfMmgpeE1pu8WlYC/8AFLLt+ZW3QD48obpshwkc3P1jIHCMKfMwgGtiK5UbnqRKSkMkAJG2nKEnbG51TQiah1ABikbZv8vSHybMFnNWEHKleR36QeQAGhuIlTyhIxU2Jxy0WdKUKKRpmYdXT2tVKkollKVFIZy+9NdqQ/7R9mEzATKZK3cpySr/ANTEDOsExKiChYI0YxepXINy1SuQbnTrQpCCkKIBUWSN6fSC0JbOOUXpfC7VaSsEpSkKwAZhIcv+olj6bRYXJ2kmKBSuWZikpBJSM9ydB7CJH9MygGTv6dlW5VLs4UC+WojmPaRpU9SCkYB4TUZ6Ny3jpEi8pagHOE89PlCztBcUufxsFkBgOXJo3A3E76g4nCGz1JC5pxYqKaECDpd5odlukUrmxy0DgZUHOCZF3MAHGeX3nAtosiZtoSiWoFalMwwhIIFA2lB6w61YxgZXY6nu1SBNqguUg5agEfJ4ku0KFDPIhx6RTTJKrNaEqmpWFBwzsK7UIUG2jS23WifK70lJUpQGAOcDAk6flTltvBI4Qi+ozE3A34j+bcUr+oE6a5wYUpSCwGFIz1Jd9YezbXLUMlA8xEhfFoWi0zcJIBVWvIaQdc6FqBWtRIySMmrU09IidCVBYyZwStkw6eEqyc+UA2i6CRiKSEk+IRUXZdrpBOXxPnpDSdJSU4SKNGISIkKe5IKkBRJTT4/bxsiQrZ+h+RhlZ5CVKIDcJY8obWaSkBgG5wAJaYFLdyVt09MiWqbMSrAkOcIBPxhRYe1CZp/tIo7Oo8Q8hl6x0vu0kMQFUqDUNC9V02SSFTE2eSkgOcKEh+VBDFVAPl3HKihd9yItygqrMYXWe0KQvGlRxCoJYtRqPDm9FlbkpSNgkABvn1iXnTCCX0h+MWKnY96ErZPbCckMUoUd2I+HKCbL2heUuZPS/ElKe7AFVFmZR06vEfd4MzQk7AZxV2a6CtEtBOEA4lBg5Lhs8mAzhOZca9zjSmjKOTIRMTQpWOVR0jJNwSX/AMY9IIuq70yU4UlTGtS9aD5CHNmIUj/dr1194Qp+py4wYlN0S24RhO4hDe90kEBXkRFfbJuFglOJRNANtT0yhfeBmNxygUZmop6GkFdbmMtSckSaYetfb5R5s1iKcy7UggrS5wmnP7rHtbqb5QJYwLnsbDpG8gCkKLdcE2YeGepI2A+hEfrJ2anoJPfY0kMUrxc6gudaZRvAEXyhcRV3P3adctZQjE+E4lJ9QAa5Z0bTTXld7rXLnTE6YnHQ1DeRjot53aZMwkpXgU3G2dNDlmTQ/vEsq6zOWpayQCaAMXADAjZ+ceh6chR+JVgcLZPUCkWsqDhai2dT9+UYInILIU9TwYaFJBzfNO0NZ1xSpaVLdYYOS/yZonrKStbBYS+WP2qAwMULxayJSjKwJWXM3tDOssqS/wDd/uMVKJfuwBQtmrMYjFPbrDLnpStKlAKAUlSVEUOrRG3qjEhMs5hKXGyjxH4xU9l7YCgyjmmqem3r8YicALYkT1QPmE3NZlSkqSpZWXd1PkzNWGIVlu8BKLENnGypjtCC97iptNy8oEKOcFTFQOSI4mdIGZ2LnotkuWcPdE4QtIHhLlyDUn1jqV13PKkICZaQBqdVHcnWMLy/yyf1H5Q3RlB5crPVw2ytkFGSXay6wlOOXQlww3ajQgkq7pAdTECpfWLPtV/iH6h8DEJevhPlB49iood8YLeV8KUCiW5UQeIO4yD8qxrddwJlFEwq/uggu7iin2cCkGXN/jV96R7m+JPU/OGFq+IjGyFBxXUvbXZ5c5ATNQmYk5YgDmNH5PUQgvuwoRJCKpkg5JJ1OR3BJh1KyR0+Qhf2k/5c/qT/ANwjz1c8uMG5Gdo2M9bGpZ/T9oY9m7cnB3amdLs+oJ96n0aEF+f83M/SPiY/WHxiLygOMD8R5X/TnVrjtSVoUkEEoUx5Fnb0gqaqsQ/+l+dr/wCoj/zi0tMTuvE1FZV46i+7pQBWvVayfLJPsH84ZSnNB5mFlk8Cf0p+ENbHkOp+MDdxS9whCAIi797WSVTTKQSsIPEpNRirw82b16Q97Zf8naP+mr4RPf6af4U/qH/bDUUFSTGmuJnyTbZShSYn1ANSdIAttslDJQJ5Ea5Q37Uf4B/0kf8AcYhF5ffODx4h3cDGgaMLAhQUkIzcMfOOp2CUlaErTUHb4escyuT/ACJhlZ/8S/1H5QvOnIwv9250hNlaMsBSo89NH39G9In+yvg8/nFNavB5iJXHEGoxSCLi2de0iUp1rYqpkT5UDAfWF96X6mahSUDhBqdT5bQH2r/5VX6kwlsWczqflB4xyx8jFM5qfrRPYABnej7mn28bXla1ycP5kM+IZ1YjSjE+0LLf84tJudm/Uj/xhjEKyiu4GNbqa3PPStHeJcAOFJP5gHYPnX7pDTEfCQKe31jS0/55fVfygW8desSeqXjRXzKq42PqET5aJoKVgKSQAQWLxIW/supKz3XEjQKIccq5tvFPYMz0MbTMh5fCGY8zcYsixOb3n2emzE4JiVM/4G09X39Ikh2OtKZ6EKlqMskOrCWwvr+Wj5x2iZn97wLeHg9fgYoxescahYsrL8fE5/dVmVa1lSCFBRKgrIBOJgOoy8oqrr7MCSsLMxRI0FA7l31YijGMv9Pf8C/1D4GKad+KHu26gvdkT1IsiAXbiMI7cnDNUgbuOhh5KzHT5Qlv7/Oj9B/7hCXGoHiZmdSsAzLTXONLRCtecAguYZ//2Q=="/>
          <p:cNvSpPr>
            <a:spLocks noChangeAspect="1" noChangeArrowheads="1"/>
          </p:cNvSpPr>
          <p:nvPr/>
        </p:nvSpPr>
        <p:spPr bwMode="auto">
          <a:xfrm>
            <a:off x="155575" y="-1279525"/>
            <a:ext cx="4714875" cy="2667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6" name="Picture 8" descr="http://dnr.wi.gov/news/images/weekly/20130813_JapaneseHops.jpg"/>
          <p:cNvPicPr>
            <a:picLocks noChangeAspect="1" noChangeArrowheads="1"/>
          </p:cNvPicPr>
          <p:nvPr/>
        </p:nvPicPr>
        <p:blipFill>
          <a:blip r:embed="rId4"/>
          <a:srcRect/>
          <a:stretch>
            <a:fillRect/>
          </a:stretch>
        </p:blipFill>
        <p:spPr bwMode="auto">
          <a:xfrm>
            <a:off x="2558137" y="3513136"/>
            <a:ext cx="5552809" cy="3140983"/>
          </a:xfrm>
          <a:prstGeom prst="round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7" name="TextBox 6"/>
          <p:cNvSpPr txBox="1"/>
          <p:nvPr/>
        </p:nvSpPr>
        <p:spPr>
          <a:xfrm>
            <a:off x="2971800" y="420469"/>
            <a:ext cx="3429000" cy="646331"/>
          </a:xfrm>
          <a:prstGeom prst="rect">
            <a:avLst/>
          </a:prstGeom>
          <a:noFill/>
        </p:spPr>
        <p:txBody>
          <a:bodyPr wrap="square" rtlCol="0">
            <a:spAutoFit/>
          </a:bodyPr>
          <a:lstStyle/>
          <a:p>
            <a:r>
              <a:rPr lang="en-US" dirty="0" err="1" smtClean="0"/>
              <a:t>Cirsium</a:t>
            </a:r>
            <a:r>
              <a:rPr lang="en-US" dirty="0" smtClean="0"/>
              <a:t> </a:t>
            </a:r>
            <a:r>
              <a:rPr lang="en-US" dirty="0" err="1" smtClean="0"/>
              <a:t>arvense</a:t>
            </a:r>
            <a:endParaRPr lang="en-US" dirty="0" smtClean="0"/>
          </a:p>
          <a:p>
            <a:r>
              <a:rPr lang="en-US" b="1" dirty="0" smtClean="0"/>
              <a:t>Canada Thistle</a:t>
            </a:r>
            <a:endParaRPr lang="en-US" b="1" dirty="0"/>
          </a:p>
        </p:txBody>
      </p:sp>
      <p:pic>
        <p:nvPicPr>
          <p:cNvPr id="7176" name="Picture 8" descr="http://extension.umass.edu/landscape/sites/landscape/files/weeds/leaves/cirar9638w.jpg">
            <a:hlinkClick r:id="rId3"/>
          </p:cNvPr>
          <p:cNvPicPr>
            <a:picLocks noChangeAspect="1" noChangeArrowheads="1"/>
          </p:cNvPicPr>
          <p:nvPr/>
        </p:nvPicPr>
        <p:blipFill>
          <a:blip r:embed="rId4" cstate="print"/>
          <a:srcRect/>
          <a:stretch>
            <a:fillRect/>
          </a:stretch>
        </p:blipFill>
        <p:spPr bwMode="auto">
          <a:xfrm>
            <a:off x="1191497" y="1143000"/>
            <a:ext cx="3924614" cy="3124200"/>
          </a:xfrm>
          <a:prstGeom prst="roundRect">
            <a:avLst/>
          </a:prstGeom>
          <a:noFill/>
        </p:spPr>
      </p:pic>
      <p:pic>
        <p:nvPicPr>
          <p:cNvPr id="96258" name="Picture 2" descr="http://campbelllandscape.com/wp-content/uploads/2012/05/DSC_4466_12_05_17-1.jpg">
            <a:hlinkClick r:id="rId5"/>
          </p:cNvPr>
          <p:cNvPicPr>
            <a:picLocks noChangeAspect="1" noChangeArrowheads="1"/>
          </p:cNvPicPr>
          <p:nvPr/>
        </p:nvPicPr>
        <p:blipFill>
          <a:blip r:embed="rId6" cstate="print"/>
          <a:srcRect l="18506" r="19805" b="10000"/>
          <a:stretch>
            <a:fillRect/>
          </a:stretch>
        </p:blipFill>
        <p:spPr bwMode="auto">
          <a:xfrm>
            <a:off x="5704114" y="4103918"/>
            <a:ext cx="2068285" cy="2416629"/>
          </a:xfrm>
          <a:prstGeom prst="roundRect">
            <a:avLst/>
          </a:prstGeom>
          <a:noFill/>
        </p:spPr>
      </p:pic>
      <p:pic>
        <p:nvPicPr>
          <p:cNvPr id="10" name="Picture 14" descr="http://addins.kwwl.com/blogs/thedirt/wp-content/uploads/2013/04/Canada-thistle-young-plant-1.jpg">
            <a:hlinkClick r:id="rId7"/>
          </p:cNvPr>
          <p:cNvPicPr>
            <a:picLocks noChangeAspect="1" noChangeArrowheads="1"/>
          </p:cNvPicPr>
          <p:nvPr/>
        </p:nvPicPr>
        <p:blipFill>
          <a:blip r:embed="rId8" cstate="print"/>
          <a:srcRect l="30352" b="11339"/>
          <a:stretch>
            <a:fillRect/>
          </a:stretch>
        </p:blipFill>
        <p:spPr bwMode="auto">
          <a:xfrm>
            <a:off x="2971800" y="4495800"/>
            <a:ext cx="2447925" cy="1883229"/>
          </a:xfrm>
          <a:prstGeom prst="roundRect">
            <a:avLst/>
          </a:prstGeom>
          <a:noFill/>
        </p:spPr>
      </p:pic>
      <p:pic>
        <p:nvPicPr>
          <p:cNvPr id="11" name="Picture 4" descr="http://www.eddmaps.org/ipane/icat/jpg/uconn_ipane_cirsiarven_04a.jpg"/>
          <p:cNvPicPr>
            <a:picLocks noChangeAspect="1" noChangeArrowheads="1"/>
          </p:cNvPicPr>
          <p:nvPr/>
        </p:nvPicPr>
        <p:blipFill>
          <a:blip r:embed="rId9" cstate="print"/>
          <a:srcRect r="12500"/>
          <a:stretch>
            <a:fillRect/>
          </a:stretch>
        </p:blipFill>
        <p:spPr bwMode="auto">
          <a:xfrm>
            <a:off x="5246914" y="838200"/>
            <a:ext cx="3467100" cy="2971800"/>
          </a:xfrm>
          <a:prstGeom prst="roundRect">
            <a:avLst/>
          </a:prstGeom>
          <a:noFill/>
        </p:spPr>
      </p:pic>
      <p:pic>
        <p:nvPicPr>
          <p:cNvPr id="12" name="Picture 6" descr="http://gardeningfools.net/WeedsOfOregon/Seedling/Canada%20thistle--Cirsium%20arvense--s.jpg">
            <a:hlinkClick r:id="rId10"/>
          </p:cNvPr>
          <p:cNvPicPr>
            <a:picLocks noChangeAspect="1" noChangeArrowheads="1"/>
          </p:cNvPicPr>
          <p:nvPr/>
        </p:nvPicPr>
        <p:blipFill>
          <a:blip r:embed="rId11" cstate="print"/>
          <a:srcRect/>
          <a:stretch>
            <a:fillRect/>
          </a:stretch>
        </p:blipFill>
        <p:spPr bwMode="auto">
          <a:xfrm>
            <a:off x="660976" y="4669971"/>
            <a:ext cx="2209800" cy="1487739"/>
          </a:xfrm>
          <a:prstGeom prst="roundRect">
            <a:avLst/>
          </a:prstGeom>
          <a:noFill/>
        </p:spPr>
      </p:pic>
      <p:sp>
        <p:nvSpPr>
          <p:cNvPr id="13" name="TextBox 12"/>
          <p:cNvSpPr txBox="1"/>
          <p:nvPr/>
        </p:nvSpPr>
        <p:spPr>
          <a:xfrm rot="16200000">
            <a:off x="-3136612" y="3136614"/>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7" name="TextBox 6"/>
          <p:cNvSpPr txBox="1"/>
          <p:nvPr/>
        </p:nvSpPr>
        <p:spPr>
          <a:xfrm>
            <a:off x="2971800" y="420469"/>
            <a:ext cx="3429000" cy="646331"/>
          </a:xfrm>
          <a:prstGeom prst="rect">
            <a:avLst/>
          </a:prstGeom>
          <a:noFill/>
        </p:spPr>
        <p:txBody>
          <a:bodyPr wrap="square" rtlCol="0">
            <a:spAutoFit/>
          </a:bodyPr>
          <a:lstStyle/>
          <a:p>
            <a:r>
              <a:rPr lang="en-US" i="1" dirty="0" err="1" smtClean="0"/>
              <a:t>Aegopodium</a:t>
            </a:r>
            <a:r>
              <a:rPr lang="en-US" i="1" dirty="0" smtClean="0"/>
              <a:t> </a:t>
            </a:r>
            <a:r>
              <a:rPr lang="en-US" i="1" dirty="0" err="1" smtClean="0"/>
              <a:t>podagraria</a:t>
            </a:r>
            <a:r>
              <a:rPr lang="en-US" dirty="0" smtClean="0"/>
              <a:t> L. </a:t>
            </a:r>
            <a:r>
              <a:rPr lang="en-US" b="1" dirty="0" smtClean="0"/>
              <a:t>Goutweed, bishops weed</a:t>
            </a:r>
            <a:endParaRPr lang="en-US" b="1" dirty="0"/>
          </a:p>
        </p:txBody>
      </p:sp>
      <p:sp>
        <p:nvSpPr>
          <p:cNvPr id="13" name="TextBox 12"/>
          <p:cNvSpPr txBox="1"/>
          <p:nvPr/>
        </p:nvSpPr>
        <p:spPr>
          <a:xfrm rot="16200000">
            <a:off x="-3136612" y="3136614"/>
            <a:ext cx="6858000" cy="58477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INVASIVE  plant</a:t>
            </a:r>
            <a:endParaRPr lang="en-US" sz="3200" b="1" i="1" dirty="0">
              <a:solidFill>
                <a:schemeClr val="tx1"/>
              </a:solidFill>
            </a:endParaRPr>
          </a:p>
        </p:txBody>
      </p:sp>
      <p:sp>
        <p:nvSpPr>
          <p:cNvPr id="73730" name="AutoShape 2" descr="data:image/jpeg;base64,/9j/4AAQSkZJRgABAQAAAQABAAD/2wCEAAkGBhMSERMUExQWFRUVGSAaGRYYGBwfHxwcHB8bIBofICAaHiYeHxwjGxodHy8gJCcpLCwsHR8xNTAqNSYrLSkBCQoKDgwOGg8PGiwkHyQsLCwsLCwsLCwsLCwsLCwsLCksLCwsLCwsLCwsLCwsLCwsLCwsLCwsLCwsLCwsLCwsLP/AABEIAOIA3wMBIgACEQEDEQH/xAAbAAACAgMBAAAAAAAAAAAAAAAFBgMEAAIHAf/EAEEQAAIBAgQEBAMFBgQGAgMAAAECEQMhAAQSMQUiQVEGE2FxMoGRI0KhsfAHFFJiwdFyguHxFSQzQ5KyFqI0U3T/xAAaAQADAQEBAQAAAAAAAAAAAAABAgMABAUG/8QAIxEAAgICAgIDAQEBAAAAAAAAAAECESExEkEDUSIyYXFCE//aAAwDAQACEQMRAD8AjrZhlYiqouI0q5bcdyJie8n12wMr8doKyecKbBQTGmSFBPSSDBE3vgRS4nm821TUSJpwWRdIEHlJ0wdiR/eLaZ7gNWmaYKhqdQNcwBtBj7wINpHSd8cvHN2SSphnPZlq9RkpF+QAmwCnV8LKROoEGR1/IEs4lTyl82uTsNKwARtckXOB3hLhn2tNNTQp5TAkLdnUk2KGJgAQbi5M9F1qogKB7D9HFIpO2gOSRzfivl605ZNMQu3pcncie8D8Z0q5qvdzExtsBO1gOvoJ9sOvFOF5cqamgUypE6YCtFpM9b9ML9Xh6VAEpvqZn5oidrAekHf+X0xpJoZSVYA9FqxkNJJMKQGgg+mn4jt9T2wwZXwr5lFvMJWqwMIYKpAkMWiT7AW74M8J4KKCmRBOw7CNz3J/L3tYzaF9FOnImTUb02AHpY3G+3fDKHbEcrFbJ/s/oopNSu9RiQxRVCrN5knUYi0CN98Q+I8hTy1Bq6U+ZdKqpMrcgAtN7D17TacPeVoLIGoqk3Pfb6n8sb1L03YF2KidHmBdZvC6m/qO59C/Eyk2znHCfFXnUA4BaosCoDAhjtAX7p6WtBHSTPQ4mzzqYC5MafQbel7YROJ5yrSzVR9IoVdbAogAC9CIAgqR7zvecQ/8Wqkc1QkWMz2BH4g3wHdlFFXkc6ufpisUp1kpluapUJ5VgfCloJjreTAEXwcr8Q4e70x5i1XHJS1nzCJ6DltzH0g4A+GfC2Xq0Vr1CarEwaQJUDSbSbMZEbED3jDFR4DlkqBxlqStI0/Ex1TaASQCD1GCjSaRNTilK04QGSVFMQ3aYIuO4YfScUKz1GiykbGxQzPTmZD7Er7nFjP8dyoK/wDMUi+8I0qFgkl2WVFxHzPvi3lqkCxMncenQzA6dhF8YS/ZRTgVQhoKXAgFoPS3aROw9e2AvG+HVqdamtnalJCC6XG+qwEERc9MOKOT7/74g4pkqppOtJDUqW5AQu/diQAI3CnVpkWmRtA3gFZjKVX0K1HyiUR/MYiTrEkaViIG5Lb9pjEdTLjLoeUGmtyZkgdSNQF/lG2CeTKLSKZltFYKILG0q2x0yASo0iLW6XxBXBCI02qKSt7ETBB/t64GHkLYMyGcpvUDJJRz5ZDrEGeSQbWaOpEMcTVs4NLkmBsegsdoO0Hp0xRzeQWipYEhTJkk9d7m5v3n37RCk2ZfzKo0oQGWn/ESPjb3NwD3+rbWScsSwQZ5nf7egrF4jV1YE30KPQ7ntbBJ83oVD5enoQXI0sIlbIe4IM3BBxeSiVp1KzHSlMaix9NgNyST+eAnCuLU67lAWfzIltJ0hx8Bki0k6Lx8Q7YVfL40HKXIg4o9aqZqQVWY0wYm8EyW+tvaYxWokRBBI7f64u5jiTpKpl6yttqqU7L3te8bEmLmdsDPLBE7+o/X4YeN9nRHQYz0PTp1iNVvLqA76kjS3uUI27YC16lxu07KN47wRbFujmqrU61JFDWDsT9zTN/cghY3xplMtF1Mk/FO5/pE/qcUeScb+q6CWY4hU8sUqSsW1HU8xJPuLAbfSIwU4L4eqDnqagdIF2j1PdvSPxwbzeR1NKAADYbEf3Pr74mGeVUDO0gLI1W1MfhFrwFueu8m+OSq2bk9I3ypSgVAps2sEEi5AEXA7SYjE9TMqxIVgxHSbj5bj5jBzIcLqFfNR6bB1ENBGkRaIssTsB73wCzXC9dQgqjsTuIn6iI+owbaJzXsq5t0dfLMMWvoLEAgETdfX8j8hvAvDf7tU89qk6NR0KCRpvILdYW+26jDBkeDIjCA1SpBEsSTEkxA94kybdL4u5jL6LOiqWBGliokMIMqSJHuIw1dsydGvHs6HfXQ01g4BXnGjYRJFwsGSN+g3GKi1K6UC9RKblRLvOlQAb2VY0qDtMwO842oZmtRHl0/LZX5VpmlpAvYAoFn6kYX894mcmrQR6Taxo1cwUEjmsLskfCT1g3G4cw0NWdJ1lACAtlEdCbHrM7zJxDSMEajA+u/oMT5ynZGpavLYahuYJN4n4Se2IG4fV06tNiJExzdbdyewvh7BQiZj9mBzFZqlfMQarlvs6U3JMiC4iJFpPS53KTkfCmYerUSnTaoEYjUo5TeBBJAvExM46txXjDUBSTS6ipWCPVEqUEEQCRKsXKgncDqCQcWaLKFVEXSFAAXt6YzH5tLIi8I43mMmi5d6KhtJZdYZWAJMWB5hvGxt7Yvf8Pzud8wtmDRReU06dO8EX2IIS8EFie42JLeL+E/a0ddOWWmCJv99zYRy3O3ffAw1whBkoSYHS/uNv0MJbszlkHL4Io0v+5VYkaT8AEGxtpmYxdHh1dKChXr0WWY5yVv6CCPWPx2xJn69QGkyuDqcIaTAaqhJtoIGrUogmbR+LhQ4d5dEOWVCY+JgCSbaV6tBO+x+WDls1sHcGzNSn/1qUupKhiOQxPMY5ekwOW47xjevmi2ppuZufXHudrOk6jpJXUL79p6RMW3viHzFq05pFqc21SGIPXdRH5j8cZehWA3Zannrq5lZYUjpp0mDMjmFxHUYoHP1qUKGLIJhGuL7x1HyxPxPh5ytRXRgdSnVNxI+L/KZBHXfti3VNKqi1KR1Kyg3GxIuO9jI2GJuzPBQzmco5hNMsjA6ghnmYRG3KZ25uhO0YqcJ42r02quSTqClUWTLWQAWEGwEkDbuMWlykOGUXBm3pgJ4fpvTcGDop0/tbHeodRH+JUIPuuKwleGZ5V+hvzWbDKo0AAGQszzdyYAaLiIC3Jg74pVqhYQSfyj+gv+OJCtyJ/t7+xtiNaMnTF+l4/PCNNMF2X6a6lOYZgoVSakfxrvG3xWI/xYRsoGNQmQo3JJ5R+u1zg1nOKUmpVqQLG6kFRZnU3C3uNPXuq/Mbl1EjULdBO3r7239Di+NjeO0qJqGZCTTB+zqNL1CPpbfQDv19LY9emUchgQQehk/wBiCNjjWvlz8QuZn/EPUd+mCPk+bSB+9SAE96Z+GY6q0p7acOsjVwf9GOrxt0puxoVJXYWYEkgDmUzEnqAYBxZ4JlnqVQcwVbMCeVRy0h2ciVDTIEkx73wYzBVVAKgsWtqE2A6AjuRf1xa4eFYBUQKqg8oIABjex9z8t+3Jt0xLKua4SSxJcoTuyk3+pU/M4u5KginTUzD1BaNRAgCwG5EeuK5tt9cVs3xBaQ/6ZquykrTBj/Mx6LY+pgxa4dpLIkQ3R4y5QrSo+TNhJmpB6nTZWJMAAtHfYYG8RqUMswGYzFNHY3BbUwEE3Alpt27CZOFbjvGc6lAkmrSBHOdfUzYFCSsnqYtbacK3hrhJzeYCSEWCzuBqsBvci8wt+pHrhed9FKvZ0Hivj1AjUMojoz8vmkfaEHfSBcE9DNugBjA7hfCXJP2JWL6mhNXvuZ62BA73w0U+HU8tS5VWkij4nYSY3MmCflYdB2q1eP5RFLVKxe3KtIar9yTCx6TguN/YDK9IZm9MhEWRp8qoWDTNudVcEwDEX3748fLsDpmT29fnOAVP9oqBilZRpLSgWNSA9GmxBi0xBm8HEXHfH9J6TUERkpsSdbGG5bkDREExBBJ64FrozjYTzmULgoRqD8pBFmm0R1N7DfEeQ46chmEy1amc1XCyrF9PlqCwAeQ0sqrJadtIAxz/AIm9Fk1BqurSIAggTe2okxtsZwS8HqSjOBLXTVH3SQxgnuT+GDdZGjGkM3HKD5/M+bUewjTSUQgA2Jk3ubk7+0DGn/DiSKaKrE2vMR1k9vli1lwVtG4+L16CNz74balI0CUCqsqAdI+IepMk39enTG2I37AGU8I5dKy1Gl3UQGSQFtspPOE9iLH6weItKvy09MKIBlgd4In3+s9cGmqEmBJPYfh/tvj3iXlQqMv2iDZ5IEknmAiDbbYatjJOC0jW2IFExU1MN5m25PU9TH6jDfxGkq1EpUJZQqhYG+q9u5M6ie5OwGKVTKmowSBzmISFMdboAw+WCNThbFxUBqBkIOoaQARAFivTaL4WOA4oizXBXWQ2kx91iJ7z/CfkcB+Ip5BfXKGOdSN4uLbz2IInuRhszGWZzKmZmzG4gbTJBHbG+b4UvEMmaQYLXCaQxEwQRAP8rRBO4k/NnkyViTn8m9Wiy0xoZl5SJMnsSTENsSI94mTq5JsoiUmBBCj7xbUY5jJAm89BAtAwI8O8GoNlU1aapaS4ZpVTLAAKTpFhvEk7E2wdrUHM6mkAQCTLCLQSeYiOpkj22CwH8BXGcmgpPmFgaFBekiEt2lQLRcSBZRPQE4Sg2Y4iWFBPLoUhzuzBAZ6u20kfdE2uZ3x0FKWoEfxAgn/ECP64UPB3CfMplIL0kqNppCys40AvU/lgqAptsLzBbDyaP4iDgeSCVFFRSUqEoHQHS0X0KSBud2FzBHUkEc/4ObzGIZaaTyrOtoN4gdvUi0d8MzUnpM4sXgpGmNJNoUdIuI/LbENRipvdz8R7en69vcuXRk+IstwR6RAguCJlVNje0ST0n6YFpxB8tXmPhmxG4PT2mPmBh2JwveLs7q+ygM9mJPxCegJsJEG24j5mMqGvmuLGTiderWrmtUeorABQggJpAPQgzckzPXpED3hXED5imN5UqN2H3gB0tBnYT8sUc9mKyhjrhIs0gH5Dr9cM6in5WXh2ZWRCd+sFrrvzSCN5sZxyQUttiPOSzQyhYwNzsIu3sO1p1fnjfilLygxquqBQO5LTsBNyYuTsLYU88T57+U8AERBIKqQGEmZPvgBx3NZgsNTBpM6mJYk9Z1dAAOmLPydVkZK8IYOL+IKb03pUlqxUUaqmrTIBuQB920QTBBOFfJVKmWZmpVIVhfQYm+xI7bxgvw/M0gFWq7M4EHQAAe1hBIAiJgRPXBDhXhyjUpFjTUa91Ei3QGDE7G20m+Am2Mmo7Fw8QDoGkLVU6oJJ1E/F8Rm53v1OAozRbk3PTvE7eu4ue2OktwTL01Z/LXlXV8OqwE2BmPYYWaXhxa9X/lRCidbFCoTrcxYXgDcmABscZoPJMDcK/ZnmqxLsPK9apKk95US31A+eCvEP2VV6lJR51EuuwOuD/m0/0x0PhdDQoWq7VIEaoAb5kkg/n6nEtRqY+8yn1g/2xTitknNnKaP7Nc+nlppolDIZ1qKdPrDFTttbfthpy/D0y5FDXTU015lLqNA3lpNtRJb1mbzhoJbpzSOnX5QDgV4x4flcxlzXZQKyUwjED44YaVYdwFLA7gKRtsJJBUuWGecPpUKtUKK6MsaiKZDEJeJA+EtFgTPfaMF83nC+lZkjlB2JHT9euELwjxGnlHGqXSsAmhYBmeUif5uh7nDlSDPVhAxKyYgzb3F4mcKmqwCcWnRearSRYHM3VgSB66YIaD/ESJxSHD6bWVYJ6qTv7MSPyxJ+4hATUlQNxp5o9jEnAvNV/M1LT1KpsC28W30kGN7BhPfDchaY1+GeHJl0qVqjK1UrM7AIJ0ASbkkXPcx0GA5z7E3JP6/vgHwfiVZ6PlVo87LsaZIgAqR5iEdl01AB6AYv0tt7dTBP4KCx9lBOCn0gyzgt5tiaNZhMrTaIE3YaRPQCWkkg2BscUvD3mUrCo51LDMWJO2y6iQomYtN9zitU8XU8zTbL0AwSmw1syaCzX+6TqGnT96DJFhpxFneLJk6PnVZiQFA+Jjey99jfYR0wreaNlYDvE8qoKimXqBluIuBOxgRHUYo5iuVIBQptYqR9J+mBPhTxymezTKyeWzAss1NzYBbJuRf1IgbjDhxlqSDymJrP1QXg/wCZgEi51Eg/XBfsLiwNUzDMtOnT0LWrOUDtcgaCSyrIkoFJm8W6xiD90p5T7GgNK0z8RMsxBJ1uTEm/sOgjFnJ5SmlXzGo0mdfhYuz6B2XWsL3lYmeoxWq8LZ2LmoIty+wtczyiPfadsE3VIIVMqzv5jksDc+XYMbTLXgXuBG4BIFjYynkEkVEVQeoLT+EyffCdxDw5VV9VKZmQysRBt1mRfqYviMcQzahkzFWolM2Ykqp27kSfYG8nfCXQUSeL/ENPLVilDTUI31auQ9mEAH/y9x3Sa2aZ3LuSxNySbnti3xTM0XKinzQD9pGkMOm56XvbtBgYq0Wn4AI/iYSPkOvucURRNJYQ/UsxTFXylKMVYpolb6dxe0AA+2C3B6dSplwKnK9IHUCyBQskgjmIKxE9QRfuUTgnHBRrBzT1jSQADFiReTNzHbvifxTx5ay6hNPSoVV1SSzMNRMe22wgdcRUiNdDRlko/aulRWZtIN45VHSdwSRMfwg9DgZxhkCiTYNqMX2Bi3U32wL4L4drVMsaxIJLHQajFmbpIUA2BG9gdhjccBzC02ddLsASVYmYG8CIJtMEj54Lot8YU7yScOyytod1JUCFExq6oZFwN9j0G2DdLjVSkpACx9zsp22Foj6fPGZEjMZOnmAqqbrUVe4PxAGSARDRPtgbm2a6mLdv1sd8K3ROTd2eJxOq6FS7ESLAAT6SLnpvbDxw/h5y1M0phiZqdJa1u5CxAn1MCcc8o13ELAAF9QHUGZn9WGD9CpmncH96qsW+6pYTNyL2sfQde+GjIZq43YxkknFXNcQCFqdMqa3UESKfYuARc9EJBO9gDgRxvxDW8utSGYIqhShU6V07SPslW8DcenTe9wTgL0MvSQqJAGsgf91wGcbSSPhvsEGHb9EuKWSzSy6S0KzM5lndizE9L20qOiLYfjglxHJ5dMgzVgC5Yuk3YlIFu4A1T0gmcDc7xihlQ4Y+ZUA5UWYnuxH3fQGTPTfAXgea/ecyDmGZkUEmCRAmwHWJOw/3VySwGLd5CdOqjKCpV1GxABAnax222jpgNx7K1KCNmUeoBqAGltmPaCIP9zfpjpT5dPJCZUUwgjlp6VHz5hfa8TgFxfhoraVzKO8XUhmHpNvi99/XDONheGc68Mcc/wCYY1ql6qhS1R2IUg2PMSRexO152GHKplGAmzDcMhDKZ9VJGKnEPAeXrSKZagd/hLD2hjP/ANsZV/Ztk3VeVwKZ3DtJncfwrMTKgbfMDj7M6ZmQpGtVqNTBmowW9v8ApqKcidp0kyffrGDOW4A4BclQEve46QD0N4kCcW9aoAlNQiKAFVegAgX6mOpxJmhUWgzXVWgbDmuOpvA9MHQu2B+G+GaNBqlRFl6rand4JLSW+HZRJNgoHvi1xHw7kcyCcxR81wIUnl9hKEMImYmJnFE52rTemWM0nOkyvwwFIad9iJ9AcXP+LUtZpiWfqEXVp9+gxlOIbYLo+DMrTGmipotHKVc3YXGpmlum82t74WeIrmvhLcqMHKMBJKXAJABNxOkzJg7gYfK1Vh8NLV6mw/Ayfw+eBue4JVNJioUuwtLRcggk+2EnG3aNbIMr4kybzqqvSsSAyMTPQSgIPebb4514t8X1q2aIUmlTpMRRAAUgfdZoN2IiT2MYbMp4OzBUCoKYYfe1zqHraxF77ER64W+PeDMzVqqaOXcg6h5hGlTp0idTQpEkwZMjbBi5XTHiCuK+OMxmaYp1NK6W1EoCpJAIvBiLkwIEx2GBIrMwAJLR8IkmJ7A7fLfB0fs5z7VAPJCzu7VE0jvcMT9B8sRcd8O1uHlNeg65ioh1CRErcAgie3sTig9roHuCCgJkj7h2F9vfr2vgxk6oYW/Hp6HAbJQ50nc3U9Z7fP8AOMEKMrBW/ptP+o/L2GC0GOMDH/8AGqlQTC0nHQEFT8t1PoCQewxYynA6KqpenXatMFCbMb7MoACkxciRffDpS4Yqgarn0Mf0xnFMjSZF060Im2oNr2tsG+lr3BBtz8XRHka0aaJRpKjJygLpWSFKiCJPrtv64tZV0Jad9J0g7E9Affv3jFClSFKmEWFIm1+UNsoknlF9v7Y8y+fVnYyrAKIOmLkSbWmLib7T7UsWsiXluOPROpG1KRBUgifQjYm2/wCV5w8alZ0fAQGAJGpDsbgwQTpO8St8ODZwKBTFPUkRogQBtcGwtt7YsZ/wRlBUkK6kUijKG1IxYAzBv1PXsYm+JJWMnewNwXOU6lNdJAbdl1Emduw9NvznAPjXHEo8QFxD01FQqNm1NpJjcxAnfbtg3l/DAqVDTUMuk6WZhC6oBVVuSZUhtrAjvgFmuBw7o6fCYUTOo3gqRaLEyO0WmzLAV7N+OV1ZDWpsC8hlaQSYK7mZNu8gYvnxTxE1UL6alIH7QKwVIaZhSABJMzcmCOpwP4RS8tgoRTNoMfgx2HTtg3xHLKoQUxAI1EDaT/pbA5BtJFLP0w9SVlpF27k3b5CYj0w7eH/Ci06KvU5Sy6jAJNxIB7Adh6meyvwzLFq1FAeU1FkdDcTPpAjHRs9mwQ6zO0j8YP4Hp0vfG8ce2BJVYLsPh29o/KfzxE9Itbefn7/KMTZwCkqmowWZOk7hR1gXveLYR+NftEVnXLZZvJL1FHmNaAYHOQeVbsWCk2PSMWEUWx1bIpRVdCxrXUW6GegGw0m3vjb96mmFG4Yz/iIU/wDoV+uJOOKKAAdjoRdWtuvV2ta5kwPYdMc24txLN1tVLLiqxJNRxSBLKrafLQkCw8tULbST6YDdDVbo6HToubpSeqe4soPcndv8Ij3GNuHtXoszMpJbfUptvYA7D0H98JPhB83kvMqlaqAnmQghSNgSpF2tvO3vhmz/AI0rVFGhFJI+JWZl/wDA9elzHocLvbM1RnG+OOuYpooVqYQ1GlZMhTaR1hQo/wAV5titwfiS1aKuqBTU5mO2ogkKTfbTBA/mOBWW4g7krU5i7Ks3mGZZFj6bfLYkYZM7mqa3Smy9lQLp9hcQO1vTtI/QN2iWmxP6H++KTcfy4UtrLx91VbUfYsAv1PTriOtXeonL9mpGlgCSb3gnaCOg9cU/3RR0wrm/8iVQYXiNRqWuwR3OgACVCgSC0CSSZJAA6RaTCKk4qpX+yK/wOCPZwZ/FB9cQLWM/ngqTrIZZCq1cReLeDUcxw6sl6jpFQaFuukgG5W3KW6xfbFWnV7XxHneJMmlBM1ZNiAAtPSSbyTzMgAA+YAOHUgwdM5nU8E1xDU1Y9QG0qwi4i956WBPbEuW4XmGbUKNTSRJ5TZtmEH1k+xGOgVON63liA8C8Aaja9rE9cD69SarK7supYGm/wkEFTPxQdLDtHbDKWNlbtjI2dGlGpgVdYkfEF0nYzF79t4N8XaNb7JtaAsFnWoAiJMHusk798aNTkwOsRPaBE/Lp02xT4jmAAlO585gIB6KVJO/t+hhXjLJdlbOZQur3MhGNhtAJmDaLXxy3iPiKo4VVGkqZkWMn4epg6T3In3OOs1Q/7pXZEZ6ukoirOoM3Lq32UEkxfa2OXt4eJIGl/MFrqbk3A0xI3mL2vGEdbKxSrJ0bg3ijh75al9vorlV1pUOkazvBYBYJ2g9sF6tbQCSCdI+EbnaAPew+eFTwR+z81FqLmqNPWWGgvB5YkwFMiDvMYYKnAamXUoiQtOYHNpEbQTssx6YbSwhJpWX+KUSjKh+ILLwTBZpLH2vpnsBigODVnrIq0wzKhJDhgNLbDV02NoPxT1xfVoCGCG0hmm5lhI+gIHynDHwtlpUfMY8z7dzEwB+Jn1vtjcb2aOWcvq8MdM0C6haatpKK2px0LbKTpkNYdonGcUpOrBF5m2SL6hvK97TAwy8byQzNR6k6Qq2VVAmLyzTuzGNibgb7WuF8Pp5dSKeqWnU7mTeJCj7qzuBv1JwOHSM6FzL57NLT+xytEFRe7u0gb6hCT6E4MjOskWCqZcsw2LXAvYmCg64K1+IEAF2tuNU/Xf2v7YGqKddWXUrqCYKvtIkXVrEbD0jB41o3IQfEvFBVaA7lbhhcajIu03IsLdIwr8YyKEI1NQGH8AgEddQA3vY9bjDVxzgQpZhqVN/NMydyVBgjU1gd9x6Yj4tladAJA1NbkBuYIk7bWPzgd8TVxYU3sK/sjyFWpTrZbM1D5Gjly7EXJ+IpuVibhY9RfHTE4BCsqmCCSF6Gbz7kzzdevXCZwTw7llqJ5wZw7A/FCgmNNl5oBP8AEPaMGc4yLUMKsqeVoki4PxHm/wBsV5ezSkuzdsxpJDL6FWH1BBwMzPB6VZrDy2mV0xAMQLQSsgxaRf4Ti7xXOsSHZNahRq0kB7CWaDZ/SIMd98VqVdgwP7tmCvXUFW14NizGfQW9cB12TSd4F/IcOzCZmmlR11CqpCqgUwNVrKbkgHrtvfB41N5vOAtfjDVM8aqAqUfv/wDrUCTtE9QO5wXznEFrE1VGkPcjsev44SLWRpLBe4bmKYSsjyFYAyL3X0FyJPtbpgRWHYyOhxbylUhgVkHYR+P9oxBxVKiuy6adotLKVJAME84Jv2EbYPQuym9SFcA3YC3sf98e07DpjWhw9o1EzeJB7bD0t+c9cWFpR0wEAkpcQpoGeojsogQtrmwv0H47WOEh89Xq5urVej9wLRU1CUpG4kaviJktMTLGw2w657h9eoq0VYBNWomoWVQQLBZEncyQNO0GxwQyn7P8uYatXOqIOh1C/iCT07bbYqkyq0J/BuHBmQF2ZzA5qjaSRJFpMGbyMM1OpYGm0ESDBgqQYIP99j0JwYo8ByFGmR5jWg+ZuQRsQdMd7ReTvjm3GuCvRzPlU6prmqpqU6gsY1HUJJkHlMid47jGaoPRnh/xzUpUqVLMy+gBUqASyjorCTqA2ncARB6GeC5k5jNvmGZtCEBaIW2kAhb7LMEswILGfcc/zPD8wYOk9rxf8b46Bw12o5dFL6mYByAbUwR8JaYkjoOvzOEbbOjyQ4W6GV80A22jss/lOL9LiYSm0KpYxIYXKyYnvvb3OEyn4m0aiE1N91muoPUkRLR29pnbE+VyFZwWzDhtXMNTAupsQwn2+EbQLCJC8sHKhy8OZz7RgoERLHsBsB7sR9Mc88YeMXq8Rr0VValKkwH2hbSpUKHhVIBOuY732GGA8Xq0KbKpQMbs5UgjT6bDfqJxU8L5DKitVrFSz1EZm1RdnO8GCYljYzv74ZO1Q6wiXh2aLUl5la1mWIB30/IW9xHsTqcR1UVDEkiB6aANh6Tc9z6AY8FNCpQ8oiFa4CnpC3UCbEgW36RivlygOus0qigQIBdgBbTNpPQTbsMHRNL0TURULUnUp5AJ82ZLs8cqiLKoDA6jckG0C5paFRgNKSpEhogR31bj8DgTSo6stTrkBTUZtQExdmKx2gCI9BGL+Qz9R9FEH4lKQQCAbw0HoLEjrGHQXuiKh4eQhgKVMq5vbWahEySXJJF/iJO+KGU8P5ehULIq0yfi0MYjsQDDekRHQ434BxfMhM3VzDR8NKmoAAVjq1QO0Ab49yGTNU/FoUfE7dPQDqdrfXGA/wAKH/AtVaMuazFzz1KhSwn+RVAXc9ST1sMGq/hejSUbVT/MCfoDy4JrnlpUxSogkdXaCWPW0fraMDHlm9T2H9BgcUaTK2Yy/mEJAkwo9I2+QA+mLD5kDl0q1oLsoJYjc+kntivW4oEc0qDK1aDqeJWmBZgf4mJ5YAI9yRjSlxA6iKynTI0tSUAjvKlojra/viblmkLVFupxRjvqMbGT/XEDZ6en5f3xYPDHK6lhl3mQTHSV6G4kdDiXJeHajm/2adzufYf3t74K5ApsXuKZXztw2sbODf2N7j6x0wtJnczSrBalN1owViJFpOqRaTtE7W9cdL4hwtKJEajPwgkSe52suwn1PpNfK5cagSFIBklrDuZ7DG45GysAjhmYVqK1EIDONS616HY/wyRcajERIvjcZGox3LsxkkMGJO5+EnpgrnWo1LUjAQEKSohj0EyCFBG8He3rUJKggQJ3gRPueo/DD8UB4IaPDHpvqFWmpIhkaXUgbagvUHYgyL9yDHlqdRXerVWkFJ+zTook3Y+Yylj2BhR3O05qDqI/XfHr1JR6bKr03s6MqkMOxkH/AE6YKSRuQPzviDLU9RetTB6JThiT7U+VfmR6TgdQ8QvmARRQ0l61Xgn2VRbVF5LECR74pcN/ZRVau3lMgysyvmMxde6ALvHQki2m++HfM0KeXC0aACimIJgEg9L7zuSe5+WA2yjSSsD5fwsWWZqliJNQuAY6mSIAE7/jg9wDhOTp0+WnTEG7aiSWbcy19RAvHrOBTNYjUT3uf164ip0JMC/p1/D2wGKpUKlalZWNgRYHcn0AE977YJI4rfu9FCUSmwaoWBuizKgC5LkjtE72GEKn43zJLfZ02ZtpDEz8mE+k4M8HzebmnVqVCNIumgDXO4MRHYDp87pxo7PL5XPdUdJ4pm8sxXSplRCqkBVjb7u/t2xXyeQerVKsdOkFmckQoXveImJ+eIMv4gytMLV8qozG6oxURFtTEE9RIwkcR8UVcxV/dw/l0qjqCibEAixaJbqYmJ7RbYfZzqPJ5GLO8WV6zPSB0MeQREgABT6TEjtitn8x+70xWp8kOIhJAM9QBtqiYtvjShw9nYsoaxgGY22AG0xaBi3WZ1psQj1TCqEVSxMstoHoSekem4Fi2rwE+F8ZGYpny1FOqPivq0nuFP3T3/I4hzlRvLcVBzK4t/jWJH/2j5YC8W4YZL6nptEhzIdPcWMRaflvgRwbP5g1KlOu7VGWPiJ2E9ybTJ+ZxOeRrpWjofg/OJX4fUV6mk06ziN4iCLCYBk9pJONqOYNFw66ZUNE7TpMfKcIGVzGay+Z1ZZQabyaikqFOrqQx+IESCL7jaRg3S4vWZ0NXMQkjVTVQBHWygDY7395GLRlaQssuzRaubp5XRTK1KoOrVUMhmgAzJWLE9euLVPxXmRRQvRppUEgqssBexkswk3Pa464N16C00LPyoASTe0XtG8iCIufXADiniTJ0qbVBU1ELZQGBYkcqwwBg7HsJwXdbBk9y3i/zoRcwgrzBRdIEDoDuzG3wn+K2LNbiOaZWh9CbHQApuDAJHNBgnfpOOOUs2VYOpKsDqWDGkgyIGwvjrPhjx/QdGpV6YotUptNQnkDBWCwN1DAnfY22OFcW+xpRCnAcqi0qkA6iVW2wA5r+9tv4cFaaj3t+G5wGy6PTcEAQ0Ak3ESDIIMbbG4v64hoLWrJWavamAAlNYFyeXVB3tJu2/oIVNRwS4tl/P8AiY0WWnTcDWIZxsNohutxcqYHe1kzjf7Rs1TOihmamkMBqsZNzbUDC26GD1wzUxFPyiAUg8pHcgk+hsLiDv3OFDxl4XCU3rUAxUFDUDEHSxtqERyliReYkXvAZOVjwktFbhn7SMxl6lN2bWrtNYsNbNcyRqkggT19MdIVTVUMXDoACpEAGdmAAAJIvPb6Y4LnGlU+f4E46z4D8d0cxSo5Wsy0qlIadTsFFUAaU5jYMAFWPUkdQKJYGlG1gZGaAe2NafFVrVKygjVTco6z2tO2x9JvInBXivBvJTzHbkUcxAPSJEdyZAHtcY5/wHg+YzGcqVaMeaWLM5sqKx2IuDItEEm/rgN0T49DccRM307YiNeuKqUUWk9RxdzOkalknTO4EjSew72gzfFCjsPJDgEiVqETuLSG23F4P5LzQvEbOCgGkxosRVVTyEypPQxH5YWDUcm4PyP5nefpgLW8VVqZAp5bnq2pMzn4t4GgAip/KTBE3wa4LWqV8uXqsKdcPBVCkEMeV5Uk+8mQQdpks86KU6yXeHZM1TAhY6zb+tzgX4mzugnL0qjAaudgSskCQsjsSdv4b9hU8Q8azdFSMoHd2ADV0KuVvOlVIJMxd4i9pucDuFcLr8VNSlU0UlphWbVSC1JMgHSADNjMwL9bYWSxgKWAf4a4edNSoQpcEBf5dQadu4tPy64YKXDti9gbhREkeu+kdrH8jgKcz5KfESey2mNuvT6404L4rzObqJl6dQtHxGoo5VHxHvYWEk3IAGNdl5wby2POQywKeYURQDpUBTLd7mdvl+EYgXgeX1av3dC+rUDB1BtwZ1WN8XfMFh0Fvb298VPEmb8pBTBh6i3A+4h3Hu23eJ741JEG2TZDPUmdaOk6YMQBBAnY/wAzCAYuTjZjBPQE3F9/nhRp0tTLLsUp6SUmJO6gE72IMTYzthryWap5hKzyVqLfQYEmxLKfvLc7XH0kRdgcfRvxHKrUytRhUUNSGvSwvABkXF1INx3jHPKlFWrs1NosDHrsQOsTb6D1LyYKOC4WRp1ETvY2G8CTH44pZ3hFKnoI8up11OBqJPXmNh6iPfY4E2uwxdLIPzCQqrIsLxFz1Jgbne5wHruWNhaN/wAMaccNY1UVVqMCSWRBLEAg9ibzHaYxVqeLsuBP2tpkeUgIIvBlr37jqcFO1gKjeS42dqlNOt/LsNOoxvyjeOkxgFx3iqItRCNTkRG+k2gntA6dfScaVPEBzOuhRQoWUlJMlmB1FewLCYi+qL3wt00OtleQZIOrcNN5m8z3wVH2NGPstcNyi16lNAp1N/CbQLnfYQMOVTwyeWGEwJEH5we3ywp+Gc41LMLp0ywZJbYWmbdio+U46ZmF0wOvX9e2NLBp4Isxxw0KcMzeWGATSBK2O4MKRa3WPlgvwnOs+XnWSWhmU25WHJI2GxNv4heIldrVQalKiwkVWNiJACi7afSfwOLlbMlK2tYVZuo20TtE9B9IGJ3WxJaDG2C3BKQqrXy7LIr0yhNuUQbiZvJB9wO2A2Y+JluSCQJBE+t+/bFnhlUh1IbR3PYGx/AnFUyKwzmHEfAeY8xadOHQAxVYhQRM3Ekhr3An0JF8D854KzVJ0TSrhyAHRtSybcxgFfWR9cdm43w/RVFQGKdRZpU4ACA/EDpsxPKZ6CB0xSpUZqKo3J2sZ69bdMG2sF+dOhcy2SajQ8tWJQEl3JPO27Nc/CNwOm5vOD/Cc55VOk1FzBGsmIkz1BE2Ai477Yp8QqksWFryB29MS5ZwaSkQAvLHbqLdvij0GE7Jt2GODZlRXVnuIaw7lSAI/CMRZtJJJAEnYCAPQAfTAfL5yKlMgSFZSQbTzC2DWZq3PoYwbTQnRtwSgTVWACEVnvEAqpKm+xDlb2O/rii9BT/X9fr8MGeD6qVLMObE01Cgjo5In2t+rYEqL4KGekeKp6f2/wBMZVzdQizFGAhaoguokEgE9DGxMdd8elBPUD8MbK0GbH3Ej6G2AZMR85ShjfXN4Bv8l+XT88b/ALP69OnUqsjEmqkAdQA2pge0gAjvG2B9DNtX1LCtpt5ikCRtf5dR6YoUlajUPllkcWBFt7HuCI/PGSo9Tyxx+HVaXGGpqxCCwlneIUi4M7ADtNyR8xPHeJKlRq2YY6QetyRuFA6kiLet8JucqtWRfPqlpvfsPnETHT88U+MO2ZKPqap9wE+m8Dpt87YNWc//ACdBfwx4hFevWWrYsdVIDZQoMqDvZADPXSSd8Nf7mG082kdSOg7wDM3tHXrjndDhAgAgE7nDf4aOjzCzmTpEE3JuLD6D6YzSFlEceE8AoVdVKvUruRem4qMjaQBceXAa41HUCRyjZcLXiX9mv7hVGZpV2rUpHmJUguASumSIDqW6wItvJwdp1ogo0OpkRup+R7gyMRcezzVaRR4QsAGM8phlIPcSRB3HtGDKqoS3or//ACPJZdalWq4qExpUMusmVtEi/MDeIj0wgVDWzr1swyrQou7E1XYhVkyFViC1Rh2UE+04ekpUaOpWfzKZFkZeTeRyn4iB8p6YWeMcILZpq1di9JQvlJrsbDkAHw0lP3REiBN5wiSish4uOyx4ToUkqNSAerUWpTJesmkTqIlVuRpP8RmegjG9TwdTrZgvBJLMXpTAexIIbcGbwDB7i8sPhuhVqMuYqFT5pDAQJAVhp2FgQDHtffFvKKUcMAJjr7R09MandiOTTFfjHAKYpM4AQqDyKWKkEQZ1G8T0AtOGTwXkVrZU183JCtA0zJCmJPXTJPY2N+/pyKiuy6iQxAueUBlBNl6QSZMkY9y/D0pUhTp6yU/7jVCWYes2ub2jDJG5YyEzw/hlWoHNBkaAFqio8qFmPhfl3vuD1wteJ+EVcv5j0n8ykhA5lUumqdJJ2dWmA89QCBi9Jna/WB/UW/HEtCgzNGnUG5WQn4lNipjuP6HcYLVrJPn0yt4eUZvLSkefSEOn8aj4WUbzEKRtI6TfTKVoNxMN1Bgx36x3wn16HkV2VM35ehyJVH1C52KqZ+sYZstxwLFSqhrswkRUC6gIAZgVDEm5soBje+FY8oXkcvF1RfKy51SxnawIgSY6SYgdLjChmM3pZWsdJmImR1/DF3iHEDW0OYC6BppqCAk3i/XqfYd8Cswpba9v1+eA3Yksst52jBKmCfQ7zsR9RgeufCaUIABJg9ZIkD25TbucS/8AFzWY09QdqQ0yAAYFtxuOm/TBPhnhgVyHrsKaKZCk/H0uJB079jO2AzVkg4Zkg4WoSFQmQ1jPsJvtH9cMHFEoE6hVksSeVRAn0kEYp5qiQdIKsBYaRAA7AECAOwsMQeQf9sJb0K3WCSnn2pBmLA0dLK02KKw+IdwGiVE7mLm/qAMAUIdSJDLcH6e+3TEOZyJNGsQGYCm0gCZsYEbGTbC/l+CVMvpanUdaojUymL9QALaZAsZmJ9MMpUsjYaGFrEgjYxizw3La6mk2sTb/AEwBzvH6iIXqIHYuJYcsSL7Ag3HYXO8WwedFfLUq1I2qgiT0g3BEbggr1FsNyT0CuxTp+HqKfA1SOpUi8b9OmIX4Ll2BjWzdTq2xO2d+7sGvP83UfTp3BxPlwFTl3mcUlR7Xi8d70Bzw2agFoiDbpMiB0gWwHr5J8tVUA60fc2kHuOo6e+GioGnaDijxPKl9N+UEHV89hiVst5PHHjfYvZTj9GTq1Ae39gcNHhyoZ85VLEiFlSOWVOpdQFpHxbW9sIue4Ey/ACfSL/L+2Ok0KLIraVdaaIochZNgoAMWsDGkf3OHbR53eSXJVl1wVBLNJaOgBge15newnBJER3ZypLC4PeIvcnYTEdvTAnJZ2+p9Kq0ReAB09J/XTE//AB1HZqdJYi5qd+8QYvIB/wB8C0T8jTbos5jJk6mpkmq0lJMA3ki0Dod+oGB9fw3mKoUlCrESFmWIvDBCQ+k9RE9pw0cN4cxo6hUQNOpQSCQfYi0iOvbYjFLM+IHqAJUCtptMduovI+WA0tsjnbM8O13/AHenTcQacqD1gTYzcd7+uLVcLTQsxhVBJPYdh69I64EZnjZQrqDMxBIuJIHKskgknUQqkRvBMCDLmuFZTNU/J+2pVCYDtWLAm4GoQQyyemn3GGVMNLbYS4VSMGqyHVWBKgGyqYAvEsdIg7Df1jVz7GcLWY8Z1MnVWiwL6Fh0aRq3BAsCJ0knbtaWGCvBvECZtGZKTqRE6iCJaSICjaAfqLXwyaJyjgvUx2xfGbXL02qEjzCCtIdZO7x2Ude9sB85xJKUhvjBjQPin1HTpv8AKcCxmHrVNbXJgADYAfCo9AP6necByESoP5WhUqIHZiVJ0iSSWIAt+IH17Y38YZBH4Sa5QPWoCEMSSNYUIYuRcW9BG5w2cCQLQpqOg9rm5wH8T8PqBBRpwtF38x3awWIhBHMZYTYGIA+9IZRLKPHJzDgtdkBp1qpFS7AkWDWHl2+Zmwm3Y4m8V8UehTZVH2jqA+hpimwBlYhg1rzsD62aqng+mFM1aZY7crFPeRuOkCPljnPjjw5m6MVmam1JWgGjqGgk21BwGvsGuNhIMDCKGQqmwM3Hn0kJN+ojf1gTv3P9cOHgTi1UUWKtq0kKVbmBMuS0G4JsNQg23wD8J+HzmXSqUgcwIFg8C5sQVAm5tMGOsPD+Fsvl3V6FVqbBQj0lXUrgGebURpPqDIJODQZVVFip4oeL0KZI6qWH4GTPrPytgyc5lkoB6lZGcgQKavAve0XI+G8bSbnFDhVHW6jyqmlhpqErIUk8rBxYbgyY2buJOZvIUULKqyrWemI0kjqOqm14sfxwlEaxkEcIzKZl3LmolOlpIVTd2JaNUdLbeu+J81w2/wBmS/oRDfSSD8r+mKWX4aKFTWrk025SCDYMeUmJAAbTLbb7YJCrBg2jA/oj0hL8Z1CjpQuBAdoU/EdUSeq6dJHTm7i03hzjwpIKNQlqclgQslCQJtPMDHynfDD4j8PLWq0ai8oamPNborqBoFzJZkk2sNF98QZDgC0XNRWWqAIFtiYvuRMBh7E4SSaZShFy7TpmSNrnBnLBl5QZB6nAjNZbymHOD1N4C+/a049zni5KVDVT53JhZBjrJuIIHpvimXo+g5RgnbCXE8yiDQ7EM33V+IienY+uC1WghpjTCqI2Gw7f0wkeG6DsfOqBneqwUHr1v7C/0th2r0xCBvmOlpgRFyTv9Nt8lWCblyVg7huWAfzDYKCV9GI5T8idQ9hg4av2KUSCG0lhvEE/e5Tf1Jg/LFQ5cmlUYAwo1Gbe3tM4Xm4yWqu7cqOxIiSFEkBfSLi5HXBaPP8AJ8m/wIZ3g5UG1h2uPXa2NqSpSKLu7Hbsi8zk+hjR6ye2IeGZmakMzaEDMRe8SAPmxW3rig9UmsXaST8UWt6fSAPT0wl0c+mM1Gs9Qk3ndjaL9bYv5PhDs6AoQGPxRNuvwz0wIR1NJOa12Nuu3zgW2HXfEP7xAIplhI6MR77dMOTx2E8xTWpmVbyzTUMAFY3KpHlqRMDVUKtG8n1sOzGZKmVsetzNtjgbx/LMaGqmSGpEOCLHpq2/8v8ALiTJZhs0qsomobMoidXW3afzGM9DP5Ky5n6NTPPOlHccxJF12DHawNjafbGvDvDOYo1lEBhBIFNyQx2AtB3vBAsMNGSppSoJTVTPxO2rdzvbsNhvb3JMWcyVVwGp/dYSC4UGGVtEn+JVZe17kDCmc7wRjwLVA1MQGMk2+8YgT63k/ni/wzgAo1EZyNKAl2NhfVpie1pPqMeHO1KTFZMKYKtMH3GOb+NslXStKtUalV5lVqjNKgxFzJKtqAJvEbnDJpGjxZ0r/wCTF67CidVFV5mFg9QmAoIg6dMsSu9hPePzmMksTO9++OWcE4o2n/l6lQVNQC0xMk/4bhrdL7Y6HwfOZlQGzFQM8fCqoI92C7j+T/yw0ZXsMo2rbCARugNz+tsVOKDlanUUHWIam0kkHaRuBMdjtF8X6XFqiLCu1+7u2/rUZj9Ma5DhtKpWDOSrcx5YGolSANo1XEH0jrIZ/hJJdC3wLhDZZCqOyg/dBNrkmTPW3b64IDhbBNckpqhiNwT33F/XviSvRKhWiAxMfKB+cjEFPNssgGxsR0Py9N8BGt3kcMnXpVqQp0lXULBCxV/UmeVjAmb7dNsDszlnptpYiR2IP4g/hjlvB+PZz96q0qtZuQMOUKvMpChuVRO8/OcMLeNP3eFrPTftOrXAvzaQfYEi9t74SbV0NOI0VDMgiQZBA6giDPoQTOKNHNknQ5movU7uo+FpP3tMSP8AWFpPHeazdQUcjRVTN6tSCFE2Yg8iiP4tV7CTEn04S+in5tU1aoADPBkkfeBLE7bzvGwsAsk0hXGlkv8AEcyf3Oqigbh9bAmCGUCYIkESsW+I4gakyIqmV5QbdZvPruYPbFvi3D6xy6nWppBo0gBbkCCw1EsfU99hjw8W8yjTpVEhqcAVBeQBEG8g29QbbYVs34AsxwGiUmqvLuRtq9Jt6dcVqnhrLigWr0yfLAfSCRpP8NjBHQ/qWAVrHUdUXv8Ar0ws+J85VqEUkYqrQWXTc3sSd49AOmH9I91U03R7wjNqxGlV5RA6Ki+sdSeg6AAxg/Rp07EMGIF23t2HSPTArgnDAoGpC0bE7D5Gw+QwxLRkWsRbBHWhJ8RVC1VpJZEiFMwpiZgb7++KC55kMghDbYRq94gRB2Pr7YIcdy1Zsw8LpUEcx6wBsRYCfnO+BHGskAo1D19DgNWzmnFNFvIcdQ5haSKAahuQQVvBAA07yByzAJ+QOV+DmmNXlxI3b26ajhA4ZVCVAVABHp1G34jDyM1rF4E9B/oMaSo4fIqPMtUXSsRMGR8z3tfErTv1/VsUjCEmDeIjYb9vljx+NUfLkMzN/Cqn16mABt+NsFMhV6LjuoRyw5fLaR6aT+veMAPAWVJzasTAUMRzRLBGiLXIJmBf1GION8e1/ZA6FMAtsWBvBnp1xf4DWSjWpapCgxIEjmsZuLQSbA4L0WinGOR7y6gsFkCep6AXJ77AmBizma6mAohV2HUz1Pqf6RsMVuF5pUqjWL7KCNyQQPlcGdrY0qGTe5xM55Kixmm8xNpdRY91AuD7AW+naFjxBRFRKKhgWLNy9RZe/cj+3XDDOlHY/CiknbsYFyNyAseuObVMw1XlbVqIjm2E9iDEzve3zxmmwwTeRp8F+EfKqZrMONI8sKoJ++7XixklAw/zHvIOKuAvgTUqZmgrFmYoyqo3mQ7baosqnYXE73OVUZCVYEEbg4tHRvIYYnGI994OPEE2GK9QEYJNBbxXC+VTgAqpJiIkn09QTtgAlHWwWQJ6k2+f5YmzXE/PHrRJptHSGOi/qsfPFZWusxH4R6+mA9jy2JX7QuFtlc48/wDcUVEI62hh7hge02MXwllrycda/ahSRmyyuuplQkMSJ0k2UlTLQQb9bHcnHKcwqhyFuOmGOpHa/BfA/wB0ySK4Pm1Yq1JEQCo0Ibzygz0uxtbBylSJPqTGKFXxPldIqeYpV7gICYB6W2IkCCcLnHfHLMmmgppzu5jV1sI+G3UEn1EXlt5OZpyY0cV8WJ5lPI00JadNVgPvj4QLgW+8Tb6HGnG8vUoo3klalQQI6C4k7w3bcbz0jHNvDniL91rqagLU3GiRuskEH1ggWPSeuOq1aMEg9LR+eA0mNPAPHwk9Z/rhd4E5aq5YknUbm5ttc4zGYP8Ao9mGhvzX/Tp+6/njHNh7nGYzFA9ATP8AwA95/LC3m9k/XQ4zGYDFehczFjTj+I/mcOOR+77D8seYzCPo8/ym+Y+H64XkFhjzGYm9kFoX+L//AJTDpqNvnh94MP8AqnqAYPW++MxmLPSKyDmUX/lnb72qNXXbvvg1xMfaf5R/XGYzE2Snop5s/YsOhmR35WxzDN1CKiQSJDzB3hLTjMZgxBAff2TGc0xN/sm/90wZ4u5OYqySecj6bfhjMZiq+oPJoiyw51HqPzwP445XL1ypIIpkgixG22PMZgdiLYs+DqhjMCTBCkid4a35n64YF6YzGYzKeTYr+OHPm7m1BfyOEfhiA1qYIBBdQQdonHmMwYlo6HKqIqECw7DbFTM7H3x5jMICQL4l8Hzx2XgDH9w4f/8Azj/2fGYzBl9RZ/U//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2" name="AutoShape 4" descr="data:image/jpeg;base64,/9j/4AAQSkZJRgABAQAAAQABAAD/2wCEAAkGBhMSERMUExQWFRUVGSAaGRYYGBwfHxwcHB8bIBofICAaHiYeHxwjGxodHy8gJCcpLCwsHR8xNTAqNSYrLSkBCQoKDgwOGg8PGiwkHyQsLCwsLCwsLCwsLCwsLCwsLCksLCwsLCwsLCwsLCwsLCwsLCwsLCwsLCwsLCwsLCwsLP/AABEIAOIA3wMBIgACEQEDEQH/xAAbAAACAgMBAAAAAAAAAAAAAAAFBgMEAAIHAf/EAEEQAAIBAgQEBAMFBgQGAgMAAAECEQMhAAQSMQUiQVEGE2FxMoGRI0KhsfAHFFJiwdFyguHxFSQzQ5KyFqI0U3T/xAAaAQADAQEBAQAAAAAAAAAAAAABAgMABAUG/8QAIxEAAgICAgIDAQEBAAAAAAAAAAECESExEkEDUSIyYXFCE//aAAwDAQACEQMRAD8AjrZhlYiqouI0q5bcdyJie8n12wMr8doKyecKbBQTGmSFBPSSDBE3vgRS4nm821TUSJpwWRdIEHlJ0wdiR/eLaZ7gNWmaYKhqdQNcwBtBj7wINpHSd8cvHN2SSphnPZlq9RkpF+QAmwCnV8LKROoEGR1/IEs4lTyl82uTsNKwARtckXOB3hLhn2tNNTQp5TAkLdnUk2KGJgAQbi5M9F1qogKB7D9HFIpO2gOSRzfivl605ZNMQu3pcncie8D8Z0q5qvdzExtsBO1gOvoJ9sOvFOF5cqamgUypE6YCtFpM9b9ML9Xh6VAEpvqZn5oidrAekHf+X0xpJoZSVYA9FqxkNJJMKQGgg+mn4jt9T2wwZXwr5lFvMJWqwMIYKpAkMWiT7AW74M8J4KKCmRBOw7CNz3J/L3tYzaF9FOnImTUb02AHpY3G+3fDKHbEcrFbJ/s/oopNSu9RiQxRVCrN5knUYi0CN98Q+I8hTy1Bq6U+ZdKqpMrcgAtN7D17TacPeVoLIGoqk3Pfb6n8sb1L03YF2KidHmBdZvC6m/qO59C/Eyk2znHCfFXnUA4BaosCoDAhjtAX7p6WtBHSTPQ4mzzqYC5MafQbel7YROJ5yrSzVR9IoVdbAogAC9CIAgqR7zvecQ/8Wqkc1QkWMz2BH4g3wHdlFFXkc6ufpisUp1kpluapUJ5VgfCloJjreTAEXwcr8Q4e70x5i1XHJS1nzCJ6DltzH0g4A+GfC2Xq0Vr1CarEwaQJUDSbSbMZEbED3jDFR4DlkqBxlqStI0/Ex1TaASQCD1GCjSaRNTilK04QGSVFMQ3aYIuO4YfScUKz1GiykbGxQzPTmZD7Er7nFjP8dyoK/wDMUi+8I0qFgkl2WVFxHzPvi3lqkCxMncenQzA6dhF8YS/ZRTgVQhoKXAgFoPS3aROw9e2AvG+HVqdamtnalJCC6XG+qwEERc9MOKOT7/74g4pkqppOtJDUqW5AQu/diQAI3CnVpkWmRtA3gFZjKVX0K1HyiUR/MYiTrEkaViIG5Lb9pjEdTLjLoeUGmtyZkgdSNQF/lG2CeTKLSKZltFYKILG0q2x0yASo0iLW6XxBXBCI02qKSt7ETBB/t64GHkLYMyGcpvUDJJRz5ZDrEGeSQbWaOpEMcTVs4NLkmBsegsdoO0Hp0xRzeQWipYEhTJkk9d7m5v3n37RCk2ZfzKo0oQGWn/ESPjb3NwD3+rbWScsSwQZ5nf7egrF4jV1YE30KPQ7ntbBJ83oVD5enoQXI0sIlbIe4IM3BBxeSiVp1KzHSlMaix9NgNyST+eAnCuLU67lAWfzIltJ0hx8Bki0k6Lx8Q7YVfL40HKXIg4o9aqZqQVWY0wYm8EyW+tvaYxWokRBBI7f64u5jiTpKpl6yttqqU7L3te8bEmLmdsDPLBE7+o/X4YeN9nRHQYz0PTp1iNVvLqA76kjS3uUI27YC16lxu07KN47wRbFujmqrU61JFDWDsT9zTN/cghY3xplMtF1Mk/FO5/pE/qcUeScb+q6CWY4hU8sUqSsW1HU8xJPuLAbfSIwU4L4eqDnqagdIF2j1PdvSPxwbzeR1NKAADYbEf3Pr74mGeVUDO0gLI1W1MfhFrwFueu8m+OSq2bk9I3ypSgVAps2sEEi5AEXA7SYjE9TMqxIVgxHSbj5bj5jBzIcLqFfNR6bB1ENBGkRaIssTsB73wCzXC9dQgqjsTuIn6iI+owbaJzXsq5t0dfLMMWvoLEAgETdfX8j8hvAvDf7tU89qk6NR0KCRpvILdYW+26jDBkeDIjCA1SpBEsSTEkxA94kybdL4u5jL6LOiqWBGliokMIMqSJHuIw1dsydGvHs6HfXQ01g4BXnGjYRJFwsGSN+g3GKi1K6UC9RKblRLvOlQAb2VY0qDtMwO842oZmtRHl0/LZX5VpmlpAvYAoFn6kYX894mcmrQR6Taxo1cwUEjmsLskfCT1g3G4cw0NWdJ1lACAtlEdCbHrM7zJxDSMEajA+u/oMT5ynZGpavLYahuYJN4n4Se2IG4fV06tNiJExzdbdyewvh7BQiZj9mBzFZqlfMQarlvs6U3JMiC4iJFpPS53KTkfCmYerUSnTaoEYjUo5TeBBJAvExM46txXjDUBSTS6ipWCPVEqUEEQCRKsXKgncDqCQcWaLKFVEXSFAAXt6YzH5tLIi8I43mMmi5d6KhtJZdYZWAJMWB5hvGxt7Yvf8Pzud8wtmDRReU06dO8EX2IIS8EFie42JLeL+E/a0ddOWWmCJv99zYRy3O3ffAw1whBkoSYHS/uNv0MJbszlkHL4Io0v+5VYkaT8AEGxtpmYxdHh1dKChXr0WWY5yVv6CCPWPx2xJn69QGkyuDqcIaTAaqhJtoIGrUogmbR+LhQ4d5dEOWVCY+JgCSbaV6tBO+x+WDls1sHcGzNSn/1qUupKhiOQxPMY5ekwOW47xjevmi2ppuZufXHudrOk6jpJXUL79p6RMW3viHzFq05pFqc21SGIPXdRH5j8cZehWA3Zannrq5lZYUjpp0mDMjmFxHUYoHP1qUKGLIJhGuL7x1HyxPxPh5ytRXRgdSnVNxI+L/KZBHXfti3VNKqi1KR1Kyg3GxIuO9jI2GJuzPBQzmco5hNMsjA6ghnmYRG3KZ25uhO0YqcJ42r02quSTqClUWTLWQAWEGwEkDbuMWlykOGUXBm3pgJ4fpvTcGDop0/tbHeodRH+JUIPuuKwleGZ5V+hvzWbDKo0AAGQszzdyYAaLiIC3Jg74pVqhYQSfyj+gv+OJCtyJ/t7+xtiNaMnTF+l4/PCNNMF2X6a6lOYZgoVSakfxrvG3xWI/xYRsoGNQmQo3JJ5R+u1zg1nOKUmpVqQLG6kFRZnU3C3uNPXuq/Mbl1EjULdBO3r7239Di+NjeO0qJqGZCTTB+zqNL1CPpbfQDv19LY9emUchgQQehk/wBiCNjjWvlz8QuZn/EPUd+mCPk+bSB+9SAE96Z+GY6q0p7acOsjVwf9GOrxt0puxoVJXYWYEkgDmUzEnqAYBxZ4JlnqVQcwVbMCeVRy0h2ciVDTIEkx73wYzBVVAKgsWtqE2A6AjuRf1xa4eFYBUQKqg8oIABjex9z8t+3Jt0xLKua4SSxJcoTuyk3+pU/M4u5KginTUzD1BaNRAgCwG5EeuK5tt9cVs3xBaQ/6ZquykrTBj/Mx6LY+pgxa4dpLIkQ3R4y5QrSo+TNhJmpB6nTZWJMAAtHfYYG8RqUMswGYzFNHY3BbUwEE3Alpt27CZOFbjvGc6lAkmrSBHOdfUzYFCSsnqYtbacK3hrhJzeYCSEWCzuBqsBvci8wt+pHrhed9FKvZ0Hivj1AjUMojoz8vmkfaEHfSBcE9DNugBjA7hfCXJP2JWL6mhNXvuZ62BA73w0U+HU8tS5VWkij4nYSY3MmCflYdB2q1eP5RFLVKxe3KtIar9yTCx6TguN/YDK9IZm9MhEWRp8qoWDTNudVcEwDEX3748fLsDpmT29fnOAVP9oqBilZRpLSgWNSA9GmxBi0xBm8HEXHfH9J6TUERkpsSdbGG5bkDREExBBJ64FrozjYTzmULgoRqD8pBFmm0R1N7DfEeQ46chmEy1amc1XCyrF9PlqCwAeQ0sqrJadtIAxz/AIm9Fk1BqurSIAggTe2okxtsZwS8HqSjOBLXTVH3SQxgnuT+GDdZGjGkM3HKD5/M+bUewjTSUQgA2Jk3ubk7+0DGn/DiSKaKrE2vMR1k9vli1lwVtG4+L16CNz74balI0CUCqsqAdI+IepMk39enTG2I37AGU8I5dKy1Gl3UQGSQFtspPOE9iLH6weItKvy09MKIBlgd4In3+s9cGmqEmBJPYfh/tvj3iXlQqMv2iDZ5IEknmAiDbbYatjJOC0jW2IFExU1MN5m25PU9TH6jDfxGkq1EpUJZQqhYG+q9u5M6ie5OwGKVTKmowSBzmISFMdboAw+WCNThbFxUBqBkIOoaQARAFivTaL4WOA4oizXBXWQ2kx91iJ7z/CfkcB+Ip5BfXKGOdSN4uLbz2IInuRhszGWZzKmZmzG4gbTJBHbG+b4UvEMmaQYLXCaQxEwQRAP8rRBO4k/NnkyViTn8m9Wiy0xoZl5SJMnsSTENsSI94mTq5JsoiUmBBCj7xbUY5jJAm89BAtAwI8O8GoNlU1aapaS4ZpVTLAAKTpFhvEk7E2wdrUHM6mkAQCTLCLQSeYiOpkj22CwH8BXGcmgpPmFgaFBekiEt2lQLRcSBZRPQE4Sg2Y4iWFBPLoUhzuzBAZ6u20kfdE2uZ3x0FKWoEfxAgn/ECP64UPB3CfMplIL0kqNppCys40AvU/lgqAptsLzBbDyaP4iDgeSCVFFRSUqEoHQHS0X0KSBud2FzBHUkEc/4ObzGIZaaTyrOtoN4gdvUi0d8MzUnpM4sXgpGmNJNoUdIuI/LbENRipvdz8R7en69vcuXRk+IstwR6RAguCJlVNje0ST0n6YFpxB8tXmPhmxG4PT2mPmBh2JwveLs7q+ygM9mJPxCegJsJEG24j5mMqGvmuLGTiderWrmtUeorABQggJpAPQgzckzPXpED3hXED5imN5UqN2H3gB0tBnYT8sUc9mKyhjrhIs0gH5Dr9cM6in5WXh2ZWRCd+sFrrvzSCN5sZxyQUttiPOSzQyhYwNzsIu3sO1p1fnjfilLygxquqBQO5LTsBNyYuTsLYU88T57+U8AERBIKqQGEmZPvgBx3NZgsNTBpM6mJYk9Z1dAAOmLPydVkZK8IYOL+IKb03pUlqxUUaqmrTIBuQB920QTBBOFfJVKmWZmpVIVhfQYm+xI7bxgvw/M0gFWq7M4EHQAAe1hBIAiJgRPXBDhXhyjUpFjTUa91Ei3QGDE7G20m+Am2Mmo7Fw8QDoGkLVU6oJJ1E/F8Rm53v1OAozRbk3PTvE7eu4ue2OktwTL01Z/LXlXV8OqwE2BmPYYWaXhxa9X/lRCidbFCoTrcxYXgDcmABscZoPJMDcK/ZnmqxLsPK9apKk95US31A+eCvEP2VV6lJR51EuuwOuD/m0/0x0PhdDQoWq7VIEaoAb5kkg/n6nEtRqY+8yn1g/2xTitknNnKaP7Nc+nlppolDIZ1qKdPrDFTttbfthpy/D0y5FDXTU015lLqNA3lpNtRJb1mbzhoJbpzSOnX5QDgV4x4flcxlzXZQKyUwjED44YaVYdwFLA7gKRtsJJBUuWGecPpUKtUKK6MsaiKZDEJeJA+EtFgTPfaMF83nC+lZkjlB2JHT9euELwjxGnlHGqXSsAmhYBmeUif5uh7nDlSDPVhAxKyYgzb3F4mcKmqwCcWnRearSRYHM3VgSB66YIaD/ESJxSHD6bWVYJ6qTv7MSPyxJ+4hATUlQNxp5o9jEnAvNV/M1LT1KpsC28W30kGN7BhPfDchaY1+GeHJl0qVqjK1UrM7AIJ0ASbkkXPcx0GA5z7E3JP6/vgHwfiVZ6PlVo87LsaZIgAqR5iEdl01AB6AYv0tt7dTBP4KCx9lBOCn0gyzgt5tiaNZhMrTaIE3YaRPQCWkkg2BscUvD3mUrCo51LDMWJO2y6iQomYtN9zitU8XU8zTbL0AwSmw1syaCzX+6TqGnT96DJFhpxFneLJk6PnVZiQFA+Jjey99jfYR0wreaNlYDvE8qoKimXqBluIuBOxgRHUYo5iuVIBQptYqR9J+mBPhTxymezTKyeWzAss1NzYBbJuRf1IgbjDhxlqSDymJrP1QXg/wCZgEi51Eg/XBfsLiwNUzDMtOnT0LWrOUDtcgaCSyrIkoFJm8W6xiD90p5T7GgNK0z8RMsxBJ1uTEm/sOgjFnJ5SmlXzGo0mdfhYuz6B2XWsL3lYmeoxWq8LZ2LmoIty+wtczyiPfadsE3VIIVMqzv5jksDc+XYMbTLXgXuBG4BIFjYynkEkVEVQeoLT+EyffCdxDw5VV9VKZmQysRBt1mRfqYviMcQzahkzFWolM2Ykqp27kSfYG8nfCXQUSeL/ENPLVilDTUI31auQ9mEAH/y9x3Sa2aZ3LuSxNySbnti3xTM0XKinzQD9pGkMOm56XvbtBgYq0Wn4AI/iYSPkOvucURRNJYQ/UsxTFXylKMVYpolb6dxe0AA+2C3B6dSplwKnK9IHUCyBQskgjmIKxE9QRfuUTgnHBRrBzT1jSQADFiReTNzHbvifxTx5ay6hNPSoVV1SSzMNRMe22wgdcRUiNdDRlko/aulRWZtIN45VHSdwSRMfwg9DgZxhkCiTYNqMX2Bi3U32wL4L4drVMsaxIJLHQajFmbpIUA2BG9gdhjccBzC02ddLsASVYmYG8CIJtMEj54Lot8YU7yScOyytod1JUCFExq6oZFwN9j0G2DdLjVSkpACx9zsp22Foj6fPGZEjMZOnmAqqbrUVe4PxAGSARDRPtgbm2a6mLdv1sd8K3ROTd2eJxOq6FS7ESLAAT6SLnpvbDxw/h5y1M0phiZqdJa1u5CxAn1MCcc8o13ELAAF9QHUGZn9WGD9CpmncH96qsW+6pYTNyL2sfQde+GjIZq43YxkknFXNcQCFqdMqa3UESKfYuARc9EJBO9gDgRxvxDW8utSGYIqhShU6V07SPslW8DcenTe9wTgL0MvSQqJAGsgf91wGcbSSPhvsEGHb9EuKWSzSy6S0KzM5lndizE9L20qOiLYfjglxHJ5dMgzVgC5Yuk3YlIFu4A1T0gmcDc7xihlQ4Y+ZUA5UWYnuxH3fQGTPTfAXgea/ecyDmGZkUEmCRAmwHWJOw/3VySwGLd5CdOqjKCpV1GxABAnax222jpgNx7K1KCNmUeoBqAGltmPaCIP9zfpjpT5dPJCZUUwgjlp6VHz5hfa8TgFxfhoraVzKO8XUhmHpNvi99/XDONheGc68Mcc/wCYY1ql6qhS1R2IUg2PMSRexO152GHKplGAmzDcMhDKZ9VJGKnEPAeXrSKZagd/hLD2hjP/ANsZV/Ztk3VeVwKZ3DtJncfwrMTKgbfMDj7M6ZmQpGtVqNTBmowW9v8ApqKcidp0kyffrGDOW4A4BclQEve46QD0N4kCcW9aoAlNQiKAFVegAgX6mOpxJmhUWgzXVWgbDmuOpvA9MHQu2B+G+GaNBqlRFl6rand4JLSW+HZRJNgoHvi1xHw7kcyCcxR81wIUnl9hKEMImYmJnFE52rTemWM0nOkyvwwFIad9iJ9AcXP+LUtZpiWfqEXVp9+gxlOIbYLo+DMrTGmipotHKVc3YXGpmlum82t74WeIrmvhLcqMHKMBJKXAJABNxOkzJg7gYfK1Vh8NLV6mw/Ayfw+eBue4JVNJioUuwtLRcggk+2EnG3aNbIMr4kybzqqvSsSAyMTPQSgIPebb4514t8X1q2aIUmlTpMRRAAUgfdZoN2IiT2MYbMp4OzBUCoKYYfe1zqHraxF77ER64W+PeDMzVqqaOXcg6h5hGlTp0idTQpEkwZMjbBi5XTHiCuK+OMxmaYp1NK6W1EoCpJAIvBiLkwIEx2GBIrMwAJLR8IkmJ7A7fLfB0fs5z7VAPJCzu7VE0jvcMT9B8sRcd8O1uHlNeg65ioh1CRErcAgie3sTig9roHuCCgJkj7h2F9vfr2vgxk6oYW/Hp6HAbJQ50nc3U9Z7fP8AOMEKMrBW/ptP+o/L2GC0GOMDH/8AGqlQTC0nHQEFT8t1PoCQewxYynA6KqpenXatMFCbMb7MoACkxciRffDpS4Yqgarn0Mf0xnFMjSZF060Im2oNr2tsG+lr3BBtz8XRHka0aaJRpKjJygLpWSFKiCJPrtv64tZV0Jad9J0g7E9Affv3jFClSFKmEWFIm1+UNsoknlF9v7Y8y+fVnYyrAKIOmLkSbWmLib7T7UsWsiXluOPROpG1KRBUgifQjYm2/wCV5w8alZ0fAQGAJGpDsbgwQTpO8St8ODZwKBTFPUkRogQBtcGwtt7YsZ/wRlBUkK6kUijKG1IxYAzBv1PXsYm+JJWMnewNwXOU6lNdJAbdl1Emduw9NvznAPjXHEo8QFxD01FQqNm1NpJjcxAnfbtg3l/DAqVDTUMuk6WZhC6oBVVuSZUhtrAjvgFmuBw7o6fCYUTOo3gqRaLEyO0WmzLAV7N+OV1ZDWpsC8hlaQSYK7mZNu8gYvnxTxE1UL6alIH7QKwVIaZhSABJMzcmCOpwP4RS8tgoRTNoMfgx2HTtg3xHLKoQUxAI1EDaT/pbA5BtJFLP0w9SVlpF27k3b5CYj0w7eH/Ci06KvU5Sy6jAJNxIB7Adh6meyvwzLFq1FAeU1FkdDcTPpAjHRs9mwQ6zO0j8YP4Hp0vfG8ce2BJVYLsPh29o/KfzxE9Itbefn7/KMTZwCkqmowWZOk7hR1gXveLYR+NftEVnXLZZvJL1FHmNaAYHOQeVbsWCk2PSMWEUWx1bIpRVdCxrXUW6GegGw0m3vjb96mmFG4Yz/iIU/wDoV+uJOOKKAAdjoRdWtuvV2ta5kwPYdMc24txLN1tVLLiqxJNRxSBLKrafLQkCw8tULbST6YDdDVbo6HToubpSeqe4soPcndv8Ij3GNuHtXoszMpJbfUptvYA7D0H98JPhB83kvMqlaqAnmQghSNgSpF2tvO3vhmz/AI0rVFGhFJI+JWZl/wDA9elzHocLvbM1RnG+OOuYpooVqYQ1GlZMhTaR1hQo/wAV5titwfiS1aKuqBTU5mO2ogkKTfbTBA/mOBWW4g7krU5i7Ks3mGZZFj6bfLYkYZM7mqa3Smy9lQLp9hcQO1vTtI/QN2iWmxP6H++KTcfy4UtrLx91VbUfYsAv1PTriOtXeonL9mpGlgCSb3gnaCOg9cU/3RR0wrm/8iVQYXiNRqWuwR3OgACVCgSC0CSSZJAA6RaTCKk4qpX+yK/wOCPZwZ/FB9cQLWM/ngqTrIZZCq1cReLeDUcxw6sl6jpFQaFuukgG5W3KW6xfbFWnV7XxHneJMmlBM1ZNiAAtPSSbyTzMgAA+YAOHUgwdM5nU8E1xDU1Y9QG0qwi4i956WBPbEuW4XmGbUKNTSRJ5TZtmEH1k+xGOgVON63liA8C8Aaja9rE9cD69SarK7supYGm/wkEFTPxQdLDtHbDKWNlbtjI2dGlGpgVdYkfEF0nYzF79t4N8XaNb7JtaAsFnWoAiJMHusk798aNTkwOsRPaBE/Lp02xT4jmAAlO585gIB6KVJO/t+hhXjLJdlbOZQur3MhGNhtAJmDaLXxy3iPiKo4VVGkqZkWMn4epg6T3In3OOs1Q/7pXZEZ6ukoirOoM3Lq32UEkxfa2OXt4eJIGl/MFrqbk3A0xI3mL2vGEdbKxSrJ0bg3ijh75al9vorlV1pUOkazvBYBYJ2g9sF6tbQCSCdI+EbnaAPew+eFTwR+z81FqLmqNPWWGgvB5YkwFMiDvMYYKnAamXUoiQtOYHNpEbQTssx6YbSwhJpWX+KUSjKh+ILLwTBZpLH2vpnsBigODVnrIq0wzKhJDhgNLbDV02NoPxT1xfVoCGCG0hmm5lhI+gIHynDHwtlpUfMY8z7dzEwB+Jn1vtjcb2aOWcvq8MdM0C6haatpKK2px0LbKTpkNYdonGcUpOrBF5m2SL6hvK97TAwy8byQzNR6k6Qq2VVAmLyzTuzGNibgb7WuF8Pp5dSKeqWnU7mTeJCj7qzuBv1JwOHSM6FzL57NLT+xytEFRe7u0gb6hCT6E4MjOskWCqZcsw2LXAvYmCg64K1+IEAF2tuNU/Xf2v7YGqKddWXUrqCYKvtIkXVrEbD0jB41o3IQfEvFBVaA7lbhhcajIu03IsLdIwr8YyKEI1NQGH8AgEddQA3vY9bjDVxzgQpZhqVN/NMydyVBgjU1gd9x6Yj4tladAJA1NbkBuYIk7bWPzgd8TVxYU3sK/sjyFWpTrZbM1D5Gjly7EXJ+IpuVibhY9RfHTE4BCsqmCCSF6Gbz7kzzdevXCZwTw7llqJ5wZw7A/FCgmNNl5oBP8AEPaMGc4yLUMKsqeVoki4PxHm/wBsV5ezSkuzdsxpJDL6FWH1BBwMzPB6VZrDy2mV0xAMQLQSsgxaRf4Ti7xXOsSHZNahRq0kB7CWaDZ/SIMd98VqVdgwP7tmCvXUFW14NizGfQW9cB12TSd4F/IcOzCZmmlR11CqpCqgUwNVrKbkgHrtvfB41N5vOAtfjDVM8aqAqUfv/wDrUCTtE9QO5wXznEFrE1VGkPcjsev44SLWRpLBe4bmKYSsjyFYAyL3X0FyJPtbpgRWHYyOhxbylUhgVkHYR+P9oxBxVKiuy6adotLKVJAME84Jv2EbYPQuym9SFcA3YC3sf98e07DpjWhw9o1EzeJB7bD0t+c9cWFpR0wEAkpcQpoGeojsogQtrmwv0H47WOEh89Xq5urVej9wLRU1CUpG4kaviJktMTLGw2w657h9eoq0VYBNWomoWVQQLBZEncyQNO0GxwQyn7P8uYatXOqIOh1C/iCT07bbYqkyq0J/BuHBmQF2ZzA5qjaSRJFpMGbyMM1OpYGm0ESDBgqQYIP99j0JwYo8ByFGmR5jWg+ZuQRsQdMd7ReTvjm3GuCvRzPlU6prmqpqU6gsY1HUJJkHlMid47jGaoPRnh/xzUpUqVLMy+gBUqASyjorCTqA2ncARB6GeC5k5jNvmGZtCEBaIW2kAhb7LMEswILGfcc/zPD8wYOk9rxf8b46Bw12o5dFL6mYByAbUwR8JaYkjoOvzOEbbOjyQ4W6GV80A22jss/lOL9LiYSm0KpYxIYXKyYnvvb3OEyn4m0aiE1N91muoPUkRLR29pnbE+VyFZwWzDhtXMNTAupsQwn2+EbQLCJC8sHKhy8OZz7RgoERLHsBsB7sR9Mc88YeMXq8Rr0VValKkwH2hbSpUKHhVIBOuY732GGA8Xq0KbKpQMbs5UgjT6bDfqJxU8L5DKitVrFSz1EZm1RdnO8GCYljYzv74ZO1Q6wiXh2aLUl5la1mWIB30/IW9xHsTqcR1UVDEkiB6aANh6Tc9z6AY8FNCpQ8oiFa4CnpC3UCbEgW36RivlygOus0qigQIBdgBbTNpPQTbsMHRNL0TURULUnUp5AJ82ZLs8cqiLKoDA6jckG0C5paFRgNKSpEhogR31bj8DgTSo6stTrkBTUZtQExdmKx2gCI9BGL+Qz9R9FEH4lKQQCAbw0HoLEjrGHQXuiKh4eQhgKVMq5vbWahEySXJJF/iJO+KGU8P5ehULIq0yfi0MYjsQDDekRHQ434BxfMhM3VzDR8NKmoAAVjq1QO0Ab49yGTNU/FoUfE7dPQDqdrfXGA/wAKH/AtVaMuazFzz1KhSwn+RVAXc9ST1sMGq/hejSUbVT/MCfoDy4JrnlpUxSogkdXaCWPW0fraMDHlm9T2H9BgcUaTK2Yy/mEJAkwo9I2+QA+mLD5kDl0q1oLsoJYjc+kntivW4oEc0qDK1aDqeJWmBZgf4mJ5YAI9yRjSlxA6iKynTI0tSUAjvKlojra/viblmkLVFupxRjvqMbGT/XEDZ6en5f3xYPDHK6lhl3mQTHSV6G4kdDiXJeHajm/2adzufYf3t74K5ApsXuKZXztw2sbODf2N7j6x0wtJnczSrBalN1owViJFpOqRaTtE7W9cdL4hwtKJEajPwgkSe52suwn1PpNfK5cagSFIBklrDuZ7DG45GysAjhmYVqK1EIDONS616HY/wyRcajERIvjcZGox3LsxkkMGJO5+EnpgrnWo1LUjAQEKSohj0EyCFBG8He3rUJKggQJ3gRPueo/DD8UB4IaPDHpvqFWmpIhkaXUgbagvUHYgyL9yDHlqdRXerVWkFJ+zTook3Y+Yylj2BhR3O05qDqI/XfHr1JR6bKr03s6MqkMOxkH/AE6YKSRuQPzviDLU9RetTB6JThiT7U+VfmR6TgdQ8QvmARRQ0l61Xgn2VRbVF5LECR74pcN/ZRVau3lMgysyvmMxde6ALvHQki2m++HfM0KeXC0aACimIJgEg9L7zuSe5+WA2yjSSsD5fwsWWZqliJNQuAY6mSIAE7/jg9wDhOTp0+WnTEG7aiSWbcy19RAvHrOBTNYjUT3uf164ip0JMC/p1/D2wGKpUKlalZWNgRYHcn0AE977YJI4rfu9FCUSmwaoWBuizKgC5LkjtE72GEKn43zJLfZ02ZtpDEz8mE+k4M8HzebmnVqVCNIumgDXO4MRHYDp87pxo7PL5XPdUdJ4pm8sxXSplRCqkBVjb7u/t2xXyeQerVKsdOkFmckQoXveImJ+eIMv4gytMLV8qozG6oxURFtTEE9RIwkcR8UVcxV/dw/l0qjqCibEAixaJbqYmJ7RbYfZzqPJ5GLO8WV6zPSB0MeQREgABT6TEjtitn8x+70xWp8kOIhJAM9QBtqiYtvjShw9nYsoaxgGY22AG0xaBi3WZ1psQj1TCqEVSxMstoHoSekem4Fi2rwE+F8ZGYpny1FOqPivq0nuFP3T3/I4hzlRvLcVBzK4t/jWJH/2j5YC8W4YZL6nptEhzIdPcWMRaflvgRwbP5g1KlOu7VGWPiJ2E9ybTJ+ZxOeRrpWjofg/OJX4fUV6mk06ziN4iCLCYBk9pJONqOYNFw66ZUNE7TpMfKcIGVzGay+Z1ZZQabyaikqFOrqQx+IESCL7jaRg3S4vWZ0NXMQkjVTVQBHWygDY7395GLRlaQssuzRaubp5XRTK1KoOrVUMhmgAzJWLE9euLVPxXmRRQvRppUEgqssBexkswk3Pa464N16C00LPyoASTe0XtG8iCIufXADiniTJ0qbVBU1ELZQGBYkcqwwBg7HsJwXdbBk9y3i/zoRcwgrzBRdIEDoDuzG3wn+K2LNbiOaZWh9CbHQApuDAJHNBgnfpOOOUs2VYOpKsDqWDGkgyIGwvjrPhjx/QdGpV6YotUptNQnkDBWCwN1DAnfY22OFcW+xpRCnAcqi0qkA6iVW2wA5r+9tv4cFaaj3t+G5wGy6PTcEAQ0Ak3ESDIIMbbG4v64hoLWrJWavamAAlNYFyeXVB3tJu2/oIVNRwS4tl/P8AiY0WWnTcDWIZxsNohutxcqYHe1kzjf7Rs1TOihmamkMBqsZNzbUDC26GD1wzUxFPyiAUg8pHcgk+hsLiDv3OFDxl4XCU3rUAxUFDUDEHSxtqERyliReYkXvAZOVjwktFbhn7SMxl6lN2bWrtNYsNbNcyRqkggT19MdIVTVUMXDoACpEAGdmAAAJIvPb6Y4LnGlU+f4E46z4D8d0cxSo5Wsy0qlIadTsFFUAaU5jYMAFWPUkdQKJYGlG1gZGaAe2NafFVrVKygjVTco6z2tO2x9JvInBXivBvJTzHbkUcxAPSJEdyZAHtcY5/wHg+YzGcqVaMeaWLM5sqKx2IuDItEEm/rgN0T49DccRM307YiNeuKqUUWk9RxdzOkalknTO4EjSew72gzfFCjsPJDgEiVqETuLSG23F4P5LzQvEbOCgGkxosRVVTyEypPQxH5YWDUcm4PyP5nefpgLW8VVqZAp5bnq2pMzn4t4GgAip/KTBE3wa4LWqV8uXqsKdcPBVCkEMeV5Uk+8mQQdpks86KU6yXeHZM1TAhY6zb+tzgX4mzugnL0qjAaudgSskCQsjsSdv4b9hU8Q8azdFSMoHd2ADV0KuVvOlVIJMxd4i9pucDuFcLr8VNSlU0UlphWbVSC1JMgHSADNjMwL9bYWSxgKWAf4a4edNSoQpcEBf5dQadu4tPy64YKXDti9gbhREkeu+kdrH8jgKcz5KfESey2mNuvT6404L4rzObqJl6dQtHxGoo5VHxHvYWEk3IAGNdl5wby2POQywKeYURQDpUBTLd7mdvl+EYgXgeX1av3dC+rUDB1BtwZ1WN8XfMFh0Fvb298VPEmb8pBTBh6i3A+4h3Hu23eJ741JEG2TZDPUmdaOk6YMQBBAnY/wAzCAYuTjZjBPQE3F9/nhRp0tTLLsUp6SUmJO6gE72IMTYzthryWap5hKzyVqLfQYEmxLKfvLc7XH0kRdgcfRvxHKrUytRhUUNSGvSwvABkXF1INx3jHPKlFWrs1NosDHrsQOsTb6D1LyYKOC4WRp1ETvY2G8CTH44pZ3hFKnoI8up11OBqJPXmNh6iPfY4E2uwxdLIPzCQqrIsLxFz1Jgbne5wHruWNhaN/wAMaccNY1UVVqMCSWRBLEAg9ibzHaYxVqeLsuBP2tpkeUgIIvBlr37jqcFO1gKjeS42dqlNOt/LsNOoxvyjeOkxgFx3iqItRCNTkRG+k2gntA6dfScaVPEBzOuhRQoWUlJMlmB1FewLCYi+qL3wt00OtleQZIOrcNN5m8z3wVH2NGPstcNyi16lNAp1N/CbQLnfYQMOVTwyeWGEwJEH5we3ywp+Gc41LMLp0ywZJbYWmbdio+U46ZmF0wOvX9e2NLBp4Isxxw0KcMzeWGATSBK2O4MKRa3WPlgvwnOs+XnWSWhmU25WHJI2GxNv4heIldrVQalKiwkVWNiJACi7afSfwOLlbMlK2tYVZuo20TtE9B9IGJ3WxJaDG2C3BKQqrXy7LIr0yhNuUQbiZvJB9wO2A2Y+JluSCQJBE+t+/bFnhlUh1IbR3PYGx/AnFUyKwzmHEfAeY8xadOHQAxVYhQRM3Ekhr3An0JF8D854KzVJ0TSrhyAHRtSybcxgFfWR9cdm43w/RVFQGKdRZpU4ACA/EDpsxPKZ6CB0xSpUZqKo3J2sZ69bdMG2sF+dOhcy2SajQ8tWJQEl3JPO27Nc/CNwOm5vOD/Cc55VOk1FzBGsmIkz1BE2Ai477Yp8QqksWFryB29MS5ZwaSkQAvLHbqLdvij0GE7Jt2GODZlRXVnuIaw7lSAI/CMRZtJJJAEnYCAPQAfTAfL5yKlMgSFZSQbTzC2DWZq3PoYwbTQnRtwSgTVWACEVnvEAqpKm+xDlb2O/rii9BT/X9fr8MGeD6qVLMObE01Cgjo5In2t+rYEqL4KGekeKp6f2/wBMZVzdQizFGAhaoguokEgE9DGxMdd8elBPUD8MbK0GbH3Ej6G2AZMR85ShjfXN4Bv8l+XT88b/ALP69OnUqsjEmqkAdQA2pge0gAjvG2B9DNtX1LCtpt5ikCRtf5dR6YoUlajUPllkcWBFt7HuCI/PGSo9Tyxx+HVaXGGpqxCCwlneIUi4M7ADtNyR8xPHeJKlRq2YY6QetyRuFA6kiLet8JucqtWRfPqlpvfsPnETHT88U+MO2ZKPqap9wE+m8Dpt87YNWc//ACdBfwx4hFevWWrYsdVIDZQoMqDvZADPXSSd8Nf7mG082kdSOg7wDM3tHXrjndDhAgAgE7nDf4aOjzCzmTpEE3JuLD6D6YzSFlEceE8AoVdVKvUruRem4qMjaQBceXAa41HUCRyjZcLXiX9mv7hVGZpV2rUpHmJUguASumSIDqW6wItvJwdp1ogo0OpkRup+R7gyMRcezzVaRR4QsAGM8phlIPcSRB3HtGDKqoS3or//ACPJZdalWq4qExpUMusmVtEi/MDeIj0wgVDWzr1swyrQou7E1XYhVkyFViC1Rh2UE+04ekpUaOpWfzKZFkZeTeRyn4iB8p6YWeMcILZpq1di9JQvlJrsbDkAHw0lP3REiBN5wiSish4uOyx4ToUkqNSAerUWpTJesmkTqIlVuRpP8RmegjG9TwdTrZgvBJLMXpTAexIIbcGbwDB7i8sPhuhVqMuYqFT5pDAQJAVhp2FgQDHtffFvKKUcMAJjr7R09MandiOTTFfjHAKYpM4AQqDyKWKkEQZ1G8T0AtOGTwXkVrZU183JCtA0zJCmJPXTJPY2N+/pyKiuy6iQxAueUBlBNl6QSZMkY9y/D0pUhTp6yU/7jVCWYes2ub2jDJG5YyEzw/hlWoHNBkaAFqio8qFmPhfl3vuD1wteJ+EVcv5j0n8ykhA5lUumqdJJ2dWmA89QCBi9Jna/WB/UW/HEtCgzNGnUG5WQn4lNipjuP6HcYLVrJPn0yt4eUZvLSkefSEOn8aj4WUbzEKRtI6TfTKVoNxMN1Bgx36x3wn16HkV2VM35ehyJVH1C52KqZ+sYZstxwLFSqhrswkRUC6gIAZgVDEm5soBje+FY8oXkcvF1RfKy51SxnawIgSY6SYgdLjChmM3pZWsdJmImR1/DF3iHEDW0OYC6BppqCAk3i/XqfYd8Cswpba9v1+eA3Yksst52jBKmCfQ7zsR9RgeufCaUIABJg9ZIkD25TbucS/8AFzWY09QdqQ0yAAYFtxuOm/TBPhnhgVyHrsKaKZCk/H0uJB079jO2AzVkg4Zkg4WoSFQmQ1jPsJvtH9cMHFEoE6hVksSeVRAn0kEYp5qiQdIKsBYaRAA7AECAOwsMQeQf9sJb0K3WCSnn2pBmLA0dLK02KKw+IdwGiVE7mLm/qAMAUIdSJDLcH6e+3TEOZyJNGsQGYCm0gCZsYEbGTbC/l+CVMvpanUdaojUymL9QALaZAsZmJ9MMpUsjYaGFrEgjYxizw3La6mk2sTb/AEwBzvH6iIXqIHYuJYcsSL7Ag3HYXO8WwedFfLUq1I2qgiT0g3BEbggr1FsNyT0CuxTp+HqKfA1SOpUi8b9OmIX4Ll2BjWzdTq2xO2d+7sGvP83UfTp3BxPlwFTl3mcUlR7Xi8d70Bzw2agFoiDbpMiB0gWwHr5J8tVUA60fc2kHuOo6e+GioGnaDijxPKl9N+UEHV89hiVst5PHHjfYvZTj9GTq1Ae39gcNHhyoZ85VLEiFlSOWVOpdQFpHxbW9sIue4Ey/ACfSL/L+2Ok0KLIraVdaaIochZNgoAMWsDGkf3OHbR53eSXJVl1wVBLNJaOgBge15newnBJER3ZypLC4PeIvcnYTEdvTAnJZ2+p9Kq0ReAB09J/XTE//AB1HZqdJYi5qd+8QYvIB/wB8C0T8jTbos5jJk6mpkmq0lJMA3ki0Dod+oGB9fw3mKoUlCrESFmWIvDBCQ+k9RE9pw0cN4cxo6hUQNOpQSCQfYi0iOvbYjFLM+IHqAJUCtptMduovI+WA0tsjnbM8O13/AHenTcQacqD1gTYzcd7+uLVcLTQsxhVBJPYdh69I64EZnjZQrqDMxBIuJIHKskgknUQqkRvBMCDLmuFZTNU/J+2pVCYDtWLAm4GoQQyyemn3GGVMNLbYS4VSMGqyHVWBKgGyqYAvEsdIg7Df1jVz7GcLWY8Z1MnVWiwL6Fh0aRq3BAsCJ0knbtaWGCvBvECZtGZKTqRE6iCJaSICjaAfqLXwyaJyjgvUx2xfGbXL02qEjzCCtIdZO7x2Ude9sB85xJKUhvjBjQPin1HTpv8AKcCxmHrVNbXJgADYAfCo9AP6necByESoP5WhUqIHZiVJ0iSSWIAt+IH17Y38YZBH4Sa5QPWoCEMSSNYUIYuRcW9BG5w2cCQLQpqOg9rm5wH8T8PqBBRpwtF38x3awWIhBHMZYTYGIA+9IZRLKPHJzDgtdkBp1qpFS7AkWDWHl2+Zmwm3Y4m8V8UehTZVH2jqA+hpimwBlYhg1rzsD62aqng+mFM1aZY7crFPeRuOkCPljnPjjw5m6MVmam1JWgGjqGgk21BwGvsGuNhIMDCKGQqmwM3Hn0kJN+ojf1gTv3P9cOHgTi1UUWKtq0kKVbmBMuS0G4JsNQg23wD8J+HzmXSqUgcwIFg8C5sQVAm5tMGOsPD+Fsvl3V6FVqbBQj0lXUrgGebURpPqDIJODQZVVFip4oeL0KZI6qWH4GTPrPytgyc5lkoB6lZGcgQKavAve0XI+G8bSbnFDhVHW6jyqmlhpqErIUk8rBxYbgyY2buJOZvIUULKqyrWemI0kjqOqm14sfxwlEaxkEcIzKZl3LmolOlpIVTd2JaNUdLbeu+J81w2/wBmS/oRDfSSD8r+mKWX4aKFTWrk025SCDYMeUmJAAbTLbb7YJCrBg2jA/oj0hL8Z1CjpQuBAdoU/EdUSeq6dJHTm7i03hzjwpIKNQlqclgQslCQJtPMDHynfDD4j8PLWq0ai8oamPNborqBoFzJZkk2sNF98QZDgC0XNRWWqAIFtiYvuRMBh7E4SSaZShFy7TpmSNrnBnLBl5QZB6nAjNZbymHOD1N4C+/a049zni5KVDVT53JhZBjrJuIIHpvimXo+g5RgnbCXE8yiDQ7EM33V+IienY+uC1WghpjTCqI2Gw7f0wkeG6DsfOqBneqwUHr1v7C/0th2r0xCBvmOlpgRFyTv9Nt8lWCblyVg7huWAfzDYKCV9GI5T8idQ9hg4av2KUSCG0lhvEE/e5Tf1Jg/LFQ5cmlUYAwo1Gbe3tM4Xm4yWqu7cqOxIiSFEkBfSLi5HXBaPP8AJ8m/wIZ3g5UG1h2uPXa2NqSpSKLu7Hbsi8zk+hjR6ye2IeGZmakMzaEDMRe8SAPmxW3rig9UmsXaST8UWt6fSAPT0wl0c+mM1Gs9Qk3ndjaL9bYv5PhDs6AoQGPxRNuvwz0wIR1NJOa12Nuu3zgW2HXfEP7xAIplhI6MR77dMOTx2E8xTWpmVbyzTUMAFY3KpHlqRMDVUKtG8n1sOzGZKmVsetzNtjgbx/LMaGqmSGpEOCLHpq2/8v8ALiTJZhs0qsomobMoidXW3afzGM9DP5Ky5n6NTPPOlHccxJF12DHawNjafbGvDvDOYo1lEBhBIFNyQx2AtB3vBAsMNGSppSoJTVTPxO2rdzvbsNhvb3JMWcyVVwGp/dYSC4UGGVtEn+JVZe17kDCmc7wRjwLVA1MQGMk2+8YgT63k/ni/wzgAo1EZyNKAl2NhfVpie1pPqMeHO1KTFZMKYKtMH3GOb+NslXStKtUalV5lVqjNKgxFzJKtqAJvEbnDJpGjxZ0r/wCTF67CidVFV5mFg9QmAoIg6dMsSu9hPePzmMksTO9++OWcE4o2n/l6lQVNQC0xMk/4bhrdL7Y6HwfOZlQGzFQM8fCqoI92C7j+T/yw0ZXsMo2rbCARugNz+tsVOKDlanUUHWIam0kkHaRuBMdjtF8X6XFqiLCu1+7u2/rUZj9Ma5DhtKpWDOSrcx5YGolSANo1XEH0jrIZ/hJJdC3wLhDZZCqOyg/dBNrkmTPW3b64IDhbBNckpqhiNwT33F/XviSvRKhWiAxMfKB+cjEFPNssgGxsR0Py9N8BGt3kcMnXpVqQp0lXULBCxV/UmeVjAmb7dNsDszlnptpYiR2IP4g/hjlvB+PZz96q0qtZuQMOUKvMpChuVRO8/OcMLeNP3eFrPTftOrXAvzaQfYEi9t74SbV0NOI0VDMgiQZBA6giDPoQTOKNHNknQ5movU7uo+FpP3tMSP8AWFpPHeazdQUcjRVTN6tSCFE2Yg8iiP4tV7CTEn04S+in5tU1aoADPBkkfeBLE7bzvGwsAsk0hXGlkv8AEcyf3Oqigbh9bAmCGUCYIkESsW+I4gakyIqmV5QbdZvPruYPbFvi3D6xy6nWppBo0gBbkCCw1EsfU99hjw8W8yjTpVEhqcAVBeQBEG8g29QbbYVs34AsxwGiUmqvLuRtq9Jt6dcVqnhrLigWr0yfLAfSCRpP8NjBHQ/qWAVrHUdUXv8Ar0ws+J85VqEUkYqrQWXTc3sSd49AOmH9I91U03R7wjNqxGlV5RA6Ki+sdSeg6AAxg/Rp07EMGIF23t2HSPTArgnDAoGpC0bE7D5Gw+QwxLRkWsRbBHWhJ8RVC1VpJZEiFMwpiZgb7++KC55kMghDbYRq94gRB2Pr7YIcdy1Zsw8LpUEcx6wBsRYCfnO+BHGskAo1D19DgNWzmnFNFvIcdQ5haSKAahuQQVvBAA07yByzAJ+QOV+DmmNXlxI3b26ajhA4ZVCVAVABHp1G34jDyM1rF4E9B/oMaSo4fIqPMtUXSsRMGR8z3tfErTv1/VsUjCEmDeIjYb9vljx+NUfLkMzN/Cqn16mABt+NsFMhV6LjuoRyw5fLaR6aT+veMAPAWVJzasTAUMRzRLBGiLXIJmBf1GION8e1/ZA6FMAtsWBvBnp1xf4DWSjWpapCgxIEjmsZuLQSbA4L0WinGOR7y6gsFkCep6AXJ77AmBizma6mAohV2HUz1Pqf6RsMVuF5pUqjWL7KCNyQQPlcGdrY0qGTe5xM55Kixmm8xNpdRY91AuD7AW+naFjxBRFRKKhgWLNy9RZe/cj+3XDDOlHY/CiknbsYFyNyAseuObVMw1XlbVqIjm2E9iDEzve3zxmmwwTeRp8F+EfKqZrMONI8sKoJ++7XixklAw/zHvIOKuAvgTUqZmgrFmYoyqo3mQ7baosqnYXE73OVUZCVYEEbg4tHRvIYYnGI994OPEE2GK9QEYJNBbxXC+VTgAqpJiIkn09QTtgAlHWwWQJ6k2+f5YmzXE/PHrRJptHSGOi/qsfPFZWusxH4R6+mA9jy2JX7QuFtlc48/wDcUVEI62hh7hge02MXwllrycda/ahSRmyyuuplQkMSJ0k2UlTLQQb9bHcnHKcwqhyFuOmGOpHa/BfA/wB0ySK4Pm1Yq1JEQCo0Ibzygz0uxtbBylSJPqTGKFXxPldIqeYpV7gICYB6W2IkCCcLnHfHLMmmgppzu5jV1sI+G3UEn1EXlt5OZpyY0cV8WJ5lPI00JadNVgPvj4QLgW+8Tb6HGnG8vUoo3klalQQI6C4k7w3bcbz0jHNvDniL91rqagLU3GiRuskEH1ggWPSeuOq1aMEg9LR+eA0mNPAPHwk9Z/rhd4E5aq5YknUbm5ttc4zGYP8Ao9mGhvzX/Tp+6/njHNh7nGYzFA9ATP8AwA95/LC3m9k/XQ4zGYDFehczFjTj+I/mcOOR+77D8seYzCPo8/ym+Y+H64XkFhjzGYm9kFoX+L//AJTDpqNvnh94MP8AqnqAYPW++MxmLPSKyDmUX/lnb72qNXXbvvg1xMfaf5R/XGYzE2Snop5s/YsOhmR35WxzDN1CKiQSJDzB3hLTjMZgxBAff2TGc0xN/sm/90wZ4u5OYqySecj6bfhjMZiq+oPJoiyw51HqPzwP445XL1ypIIpkgixG22PMZgdiLYs+DqhjMCTBCkid4a35n64YF6YzGYzKeTYr+OHPm7m1BfyOEfhiA1qYIBBdQQdonHmMwYlo6HKqIqECw7DbFTM7H3x5jMICQL4l8Hzx2XgDH9w4f/8Azj/2fGYzBl9RZ/U//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4" name="AutoShape 6" descr="data:image/jpeg;base64,/9j/4AAQSkZJRgABAQAAAQABAAD/2wCEAAkGBhMSERMUExQWFRUVGSAaGRYYGBwfHxwcHB8bIBofICAaHiYeHxwjGxodHy8gJCcpLCwsHR8xNTAqNSYrLSkBCQoKDgwOGg8PGiwkHyQsLCwsLCwsLCwsLCwsLCwsLCksLCwsLCwsLCwsLCwsLCwsLCwsLCwsLCwsLCwsLCwsLP/AABEIAOIA3wMBIgACEQEDEQH/xAAbAAACAgMBAAAAAAAAAAAAAAAFBgMEAAIHAf/EAEEQAAIBAgQEBAMFBgQGAgMAAAECEQMhAAQSMQUiQVEGE2FxMoGRI0KhsfAHFFJiwdFyguHxFSQzQ5KyFqI0U3T/xAAaAQADAQEBAQAAAAAAAAAAAAABAgMABAUG/8QAIxEAAgICAgIDAQEBAAAAAAAAAAECESExEkEDUSIyYXFCE//aAAwDAQACEQMRAD8AjrZhlYiqouI0q5bcdyJie8n12wMr8doKyecKbBQTGmSFBPSSDBE3vgRS4nm821TUSJpwWRdIEHlJ0wdiR/eLaZ7gNWmaYKhqdQNcwBtBj7wINpHSd8cvHN2SSphnPZlq9RkpF+QAmwCnV8LKROoEGR1/IEs4lTyl82uTsNKwARtckXOB3hLhn2tNNTQp5TAkLdnUk2KGJgAQbi5M9F1qogKB7D9HFIpO2gOSRzfivl605ZNMQu3pcncie8D8Z0q5qvdzExtsBO1gOvoJ9sOvFOF5cqamgUypE6YCtFpM9b9ML9Xh6VAEpvqZn5oidrAekHf+X0xpJoZSVYA9FqxkNJJMKQGgg+mn4jt9T2wwZXwr5lFvMJWqwMIYKpAkMWiT7AW74M8J4KKCmRBOw7CNz3J/L3tYzaF9FOnImTUb02AHpY3G+3fDKHbEcrFbJ/s/oopNSu9RiQxRVCrN5knUYi0CN98Q+I8hTy1Bq6U+ZdKqpMrcgAtN7D17TacPeVoLIGoqk3Pfb6n8sb1L03YF2KidHmBdZvC6m/qO59C/Eyk2znHCfFXnUA4BaosCoDAhjtAX7p6WtBHSTPQ4mzzqYC5MafQbel7YROJ5yrSzVR9IoVdbAogAC9CIAgqR7zvecQ/8Wqkc1QkWMz2BH4g3wHdlFFXkc6ufpisUp1kpluapUJ5VgfCloJjreTAEXwcr8Q4e70x5i1XHJS1nzCJ6DltzH0g4A+GfC2Xq0Vr1CarEwaQJUDSbSbMZEbED3jDFR4DlkqBxlqStI0/Ex1TaASQCD1GCjSaRNTilK04QGSVFMQ3aYIuO4YfScUKz1GiykbGxQzPTmZD7Er7nFjP8dyoK/wDMUi+8I0qFgkl2WVFxHzPvi3lqkCxMncenQzA6dhF8YS/ZRTgVQhoKXAgFoPS3aROw9e2AvG+HVqdamtnalJCC6XG+qwEERc9MOKOT7/74g4pkqppOtJDUqW5AQu/diQAI3CnVpkWmRtA3gFZjKVX0K1HyiUR/MYiTrEkaViIG5Lb9pjEdTLjLoeUGmtyZkgdSNQF/lG2CeTKLSKZltFYKILG0q2x0yASo0iLW6XxBXBCI02qKSt7ETBB/t64GHkLYMyGcpvUDJJRz5ZDrEGeSQbWaOpEMcTVs4NLkmBsegsdoO0Hp0xRzeQWipYEhTJkk9d7m5v3n37RCk2ZfzKo0oQGWn/ESPjb3NwD3+rbWScsSwQZ5nf7egrF4jV1YE30KPQ7ntbBJ83oVD5enoQXI0sIlbIe4IM3BBxeSiVp1KzHSlMaix9NgNyST+eAnCuLU67lAWfzIltJ0hx8Bki0k6Lx8Q7YVfL40HKXIg4o9aqZqQVWY0wYm8EyW+tvaYxWokRBBI7f64u5jiTpKpl6yttqqU7L3te8bEmLmdsDPLBE7+o/X4YeN9nRHQYz0PTp1iNVvLqA76kjS3uUI27YC16lxu07KN47wRbFujmqrU61JFDWDsT9zTN/cghY3xplMtF1Mk/FO5/pE/qcUeScb+q6CWY4hU8sUqSsW1HU8xJPuLAbfSIwU4L4eqDnqagdIF2j1PdvSPxwbzeR1NKAADYbEf3Pr74mGeVUDO0gLI1W1MfhFrwFueu8m+OSq2bk9I3ypSgVAps2sEEi5AEXA7SYjE9TMqxIVgxHSbj5bj5jBzIcLqFfNR6bB1ENBGkRaIssTsB73wCzXC9dQgqjsTuIn6iI+owbaJzXsq5t0dfLMMWvoLEAgETdfX8j8hvAvDf7tU89qk6NR0KCRpvILdYW+26jDBkeDIjCA1SpBEsSTEkxA94kybdL4u5jL6LOiqWBGliokMIMqSJHuIw1dsydGvHs6HfXQ01g4BXnGjYRJFwsGSN+g3GKi1K6UC9RKblRLvOlQAb2VY0qDtMwO842oZmtRHl0/LZX5VpmlpAvYAoFn6kYX894mcmrQR6Taxo1cwUEjmsLskfCT1g3G4cw0NWdJ1lACAtlEdCbHrM7zJxDSMEajA+u/oMT5ynZGpavLYahuYJN4n4Se2IG4fV06tNiJExzdbdyewvh7BQiZj9mBzFZqlfMQarlvs6U3JMiC4iJFpPS53KTkfCmYerUSnTaoEYjUo5TeBBJAvExM46txXjDUBSTS6ipWCPVEqUEEQCRKsXKgncDqCQcWaLKFVEXSFAAXt6YzH5tLIi8I43mMmi5d6KhtJZdYZWAJMWB5hvGxt7Yvf8Pzud8wtmDRReU06dO8EX2IIS8EFie42JLeL+E/a0ddOWWmCJv99zYRy3O3ffAw1whBkoSYHS/uNv0MJbszlkHL4Io0v+5VYkaT8AEGxtpmYxdHh1dKChXr0WWY5yVv6CCPWPx2xJn69QGkyuDqcIaTAaqhJtoIGrUogmbR+LhQ4d5dEOWVCY+JgCSbaV6tBO+x+WDls1sHcGzNSn/1qUupKhiOQxPMY5ekwOW47xjevmi2ppuZufXHudrOk6jpJXUL79p6RMW3viHzFq05pFqc21SGIPXdRH5j8cZehWA3Zannrq5lZYUjpp0mDMjmFxHUYoHP1qUKGLIJhGuL7x1HyxPxPh5ytRXRgdSnVNxI+L/KZBHXfti3VNKqi1KR1Kyg3GxIuO9jI2GJuzPBQzmco5hNMsjA6ghnmYRG3KZ25uhO0YqcJ42r02quSTqClUWTLWQAWEGwEkDbuMWlykOGUXBm3pgJ4fpvTcGDop0/tbHeodRH+JUIPuuKwleGZ5V+hvzWbDKo0AAGQszzdyYAaLiIC3Jg74pVqhYQSfyj+gv+OJCtyJ/t7+xtiNaMnTF+l4/PCNNMF2X6a6lOYZgoVSakfxrvG3xWI/xYRsoGNQmQo3JJ5R+u1zg1nOKUmpVqQLG6kFRZnU3C3uNPXuq/Mbl1EjULdBO3r7239Di+NjeO0qJqGZCTTB+zqNL1CPpbfQDv19LY9emUchgQQehk/wBiCNjjWvlz8QuZn/EPUd+mCPk+bSB+9SAE96Z+GY6q0p7acOsjVwf9GOrxt0puxoVJXYWYEkgDmUzEnqAYBxZ4JlnqVQcwVbMCeVRy0h2ciVDTIEkx73wYzBVVAKgsWtqE2A6AjuRf1xa4eFYBUQKqg8oIABjex9z8t+3Jt0xLKua4SSxJcoTuyk3+pU/M4u5KginTUzD1BaNRAgCwG5EeuK5tt9cVs3xBaQ/6ZquykrTBj/Mx6LY+pgxa4dpLIkQ3R4y5QrSo+TNhJmpB6nTZWJMAAtHfYYG8RqUMswGYzFNHY3BbUwEE3Alpt27CZOFbjvGc6lAkmrSBHOdfUzYFCSsnqYtbacK3hrhJzeYCSEWCzuBqsBvci8wt+pHrhed9FKvZ0Hivj1AjUMojoz8vmkfaEHfSBcE9DNugBjA7hfCXJP2JWL6mhNXvuZ62BA73w0U+HU8tS5VWkij4nYSY3MmCflYdB2q1eP5RFLVKxe3KtIar9yTCx6TguN/YDK9IZm9MhEWRp8qoWDTNudVcEwDEX3748fLsDpmT29fnOAVP9oqBilZRpLSgWNSA9GmxBi0xBm8HEXHfH9J6TUERkpsSdbGG5bkDREExBBJ64FrozjYTzmULgoRqD8pBFmm0R1N7DfEeQ46chmEy1amc1XCyrF9PlqCwAeQ0sqrJadtIAxz/AIm9Fk1BqurSIAggTe2okxtsZwS8HqSjOBLXTVH3SQxgnuT+GDdZGjGkM3HKD5/M+bUewjTSUQgA2Jk3ubk7+0DGn/DiSKaKrE2vMR1k9vli1lwVtG4+L16CNz74balI0CUCqsqAdI+IepMk39enTG2I37AGU8I5dKy1Gl3UQGSQFtspPOE9iLH6weItKvy09MKIBlgd4In3+s9cGmqEmBJPYfh/tvj3iXlQqMv2iDZ5IEknmAiDbbYatjJOC0jW2IFExU1MN5m25PU9TH6jDfxGkq1EpUJZQqhYG+q9u5M6ie5OwGKVTKmowSBzmISFMdboAw+WCNThbFxUBqBkIOoaQARAFivTaL4WOA4oizXBXWQ2kx91iJ7z/CfkcB+Ip5BfXKGOdSN4uLbz2IInuRhszGWZzKmZmzG4gbTJBHbG+b4UvEMmaQYLXCaQxEwQRAP8rRBO4k/NnkyViTn8m9Wiy0xoZl5SJMnsSTENsSI94mTq5JsoiUmBBCj7xbUY5jJAm89BAtAwI8O8GoNlU1aapaS4ZpVTLAAKTpFhvEk7E2wdrUHM6mkAQCTLCLQSeYiOpkj22CwH8BXGcmgpPmFgaFBekiEt2lQLRcSBZRPQE4Sg2Y4iWFBPLoUhzuzBAZ6u20kfdE2uZ3x0FKWoEfxAgn/ECP64UPB3CfMplIL0kqNppCys40AvU/lgqAptsLzBbDyaP4iDgeSCVFFRSUqEoHQHS0X0KSBud2FzBHUkEc/4ObzGIZaaTyrOtoN4gdvUi0d8MzUnpM4sXgpGmNJNoUdIuI/LbENRipvdz8R7en69vcuXRk+IstwR6RAguCJlVNje0ST0n6YFpxB8tXmPhmxG4PT2mPmBh2JwveLs7q+ygM9mJPxCegJsJEG24j5mMqGvmuLGTiderWrmtUeorABQggJpAPQgzckzPXpED3hXED5imN5UqN2H3gB0tBnYT8sUc9mKyhjrhIs0gH5Dr9cM6in5WXh2ZWRCd+sFrrvzSCN5sZxyQUttiPOSzQyhYwNzsIu3sO1p1fnjfilLygxquqBQO5LTsBNyYuTsLYU88T57+U8AERBIKqQGEmZPvgBx3NZgsNTBpM6mJYk9Z1dAAOmLPydVkZK8IYOL+IKb03pUlqxUUaqmrTIBuQB920QTBBOFfJVKmWZmpVIVhfQYm+xI7bxgvw/M0gFWq7M4EHQAAe1hBIAiJgRPXBDhXhyjUpFjTUa91Ei3QGDE7G20m+Am2Mmo7Fw8QDoGkLVU6oJJ1E/F8Rm53v1OAozRbk3PTvE7eu4ue2OktwTL01Z/LXlXV8OqwE2BmPYYWaXhxa9X/lRCidbFCoTrcxYXgDcmABscZoPJMDcK/ZnmqxLsPK9apKk95US31A+eCvEP2VV6lJR51EuuwOuD/m0/0x0PhdDQoWq7VIEaoAb5kkg/n6nEtRqY+8yn1g/2xTitknNnKaP7Nc+nlppolDIZ1qKdPrDFTttbfthpy/D0y5FDXTU015lLqNA3lpNtRJb1mbzhoJbpzSOnX5QDgV4x4flcxlzXZQKyUwjED44YaVYdwFLA7gKRtsJJBUuWGecPpUKtUKK6MsaiKZDEJeJA+EtFgTPfaMF83nC+lZkjlB2JHT9euELwjxGnlHGqXSsAmhYBmeUif5uh7nDlSDPVhAxKyYgzb3F4mcKmqwCcWnRearSRYHM3VgSB66YIaD/ESJxSHD6bWVYJ6qTv7MSPyxJ+4hATUlQNxp5o9jEnAvNV/M1LT1KpsC28W30kGN7BhPfDchaY1+GeHJl0qVqjK1UrM7AIJ0ASbkkXPcx0GA5z7E3JP6/vgHwfiVZ6PlVo87LsaZIgAqR5iEdl01AB6AYv0tt7dTBP4KCx9lBOCn0gyzgt5tiaNZhMrTaIE3YaRPQCWkkg2BscUvD3mUrCo51LDMWJO2y6iQomYtN9zitU8XU8zTbL0AwSmw1syaCzX+6TqGnT96DJFhpxFneLJk6PnVZiQFA+Jjey99jfYR0wreaNlYDvE8qoKimXqBluIuBOxgRHUYo5iuVIBQptYqR9J+mBPhTxymezTKyeWzAss1NzYBbJuRf1IgbjDhxlqSDymJrP1QXg/wCZgEi51Eg/XBfsLiwNUzDMtOnT0LWrOUDtcgaCSyrIkoFJm8W6xiD90p5T7GgNK0z8RMsxBJ1uTEm/sOgjFnJ5SmlXzGo0mdfhYuz6B2XWsL3lYmeoxWq8LZ2LmoIty+wtczyiPfadsE3VIIVMqzv5jksDc+XYMbTLXgXuBG4BIFjYynkEkVEVQeoLT+EyffCdxDw5VV9VKZmQysRBt1mRfqYviMcQzahkzFWolM2Ykqp27kSfYG8nfCXQUSeL/ENPLVilDTUI31auQ9mEAH/y9x3Sa2aZ3LuSxNySbnti3xTM0XKinzQD9pGkMOm56XvbtBgYq0Wn4AI/iYSPkOvucURRNJYQ/UsxTFXylKMVYpolb6dxe0AA+2C3B6dSplwKnK9IHUCyBQskgjmIKxE9QRfuUTgnHBRrBzT1jSQADFiReTNzHbvifxTx5ay6hNPSoVV1SSzMNRMe22wgdcRUiNdDRlko/aulRWZtIN45VHSdwSRMfwg9DgZxhkCiTYNqMX2Bi3U32wL4L4drVMsaxIJLHQajFmbpIUA2BG9gdhjccBzC02ddLsASVYmYG8CIJtMEj54Lot8YU7yScOyytod1JUCFExq6oZFwN9j0G2DdLjVSkpACx9zsp22Foj6fPGZEjMZOnmAqqbrUVe4PxAGSARDRPtgbm2a6mLdv1sd8K3ROTd2eJxOq6FS7ESLAAT6SLnpvbDxw/h5y1M0phiZqdJa1u5CxAn1MCcc8o13ELAAF9QHUGZn9WGD9CpmncH96qsW+6pYTNyL2sfQde+GjIZq43YxkknFXNcQCFqdMqa3UESKfYuARc9EJBO9gDgRxvxDW8utSGYIqhShU6V07SPslW8DcenTe9wTgL0MvSQqJAGsgf91wGcbSSPhvsEGHb9EuKWSzSy6S0KzM5lndizE9L20qOiLYfjglxHJ5dMgzVgC5Yuk3YlIFu4A1T0gmcDc7xihlQ4Y+ZUA5UWYnuxH3fQGTPTfAXgea/ecyDmGZkUEmCRAmwHWJOw/3VySwGLd5CdOqjKCpV1GxABAnax222jpgNx7K1KCNmUeoBqAGltmPaCIP9zfpjpT5dPJCZUUwgjlp6VHz5hfa8TgFxfhoraVzKO8XUhmHpNvi99/XDONheGc68Mcc/wCYY1ql6qhS1R2IUg2PMSRexO152GHKplGAmzDcMhDKZ9VJGKnEPAeXrSKZagd/hLD2hjP/ANsZV/Ztk3VeVwKZ3DtJncfwrMTKgbfMDj7M6ZmQpGtVqNTBmowW9v8ApqKcidp0kyffrGDOW4A4BclQEve46QD0N4kCcW9aoAlNQiKAFVegAgX6mOpxJmhUWgzXVWgbDmuOpvA9MHQu2B+G+GaNBqlRFl6rand4JLSW+HZRJNgoHvi1xHw7kcyCcxR81wIUnl9hKEMImYmJnFE52rTemWM0nOkyvwwFIad9iJ9AcXP+LUtZpiWfqEXVp9+gxlOIbYLo+DMrTGmipotHKVc3YXGpmlum82t74WeIrmvhLcqMHKMBJKXAJABNxOkzJg7gYfK1Vh8NLV6mw/Ayfw+eBue4JVNJioUuwtLRcggk+2EnG3aNbIMr4kybzqqvSsSAyMTPQSgIPebb4514t8X1q2aIUmlTpMRRAAUgfdZoN2IiT2MYbMp4OzBUCoKYYfe1zqHraxF77ER64W+PeDMzVqqaOXcg6h5hGlTp0idTQpEkwZMjbBi5XTHiCuK+OMxmaYp1NK6W1EoCpJAIvBiLkwIEx2GBIrMwAJLR8IkmJ7A7fLfB0fs5z7VAPJCzu7VE0jvcMT9B8sRcd8O1uHlNeg65ioh1CRErcAgie3sTig9roHuCCgJkj7h2F9vfr2vgxk6oYW/Hp6HAbJQ50nc3U9Z7fP8AOMEKMrBW/ptP+o/L2GC0GOMDH/8AGqlQTC0nHQEFT8t1PoCQewxYynA6KqpenXatMFCbMb7MoACkxciRffDpS4Yqgarn0Mf0xnFMjSZF060Im2oNr2tsG+lr3BBtz8XRHka0aaJRpKjJygLpWSFKiCJPrtv64tZV0Jad9J0g7E9Affv3jFClSFKmEWFIm1+UNsoknlF9v7Y8y+fVnYyrAKIOmLkSbWmLib7T7UsWsiXluOPROpG1KRBUgifQjYm2/wCV5w8alZ0fAQGAJGpDsbgwQTpO8St8ODZwKBTFPUkRogQBtcGwtt7YsZ/wRlBUkK6kUijKG1IxYAzBv1PXsYm+JJWMnewNwXOU6lNdJAbdl1Emduw9NvznAPjXHEo8QFxD01FQqNm1NpJjcxAnfbtg3l/DAqVDTUMuk6WZhC6oBVVuSZUhtrAjvgFmuBw7o6fCYUTOo3gqRaLEyO0WmzLAV7N+OV1ZDWpsC8hlaQSYK7mZNu8gYvnxTxE1UL6alIH7QKwVIaZhSABJMzcmCOpwP4RS8tgoRTNoMfgx2HTtg3xHLKoQUxAI1EDaT/pbA5BtJFLP0w9SVlpF27k3b5CYj0w7eH/Ci06KvU5Sy6jAJNxIB7Adh6meyvwzLFq1FAeU1FkdDcTPpAjHRs9mwQ6zO0j8YP4Hp0vfG8ce2BJVYLsPh29o/KfzxE9Itbefn7/KMTZwCkqmowWZOk7hR1gXveLYR+NftEVnXLZZvJL1FHmNaAYHOQeVbsWCk2PSMWEUWx1bIpRVdCxrXUW6GegGw0m3vjb96mmFG4Yz/iIU/wDoV+uJOOKKAAdjoRdWtuvV2ta5kwPYdMc24txLN1tVLLiqxJNRxSBLKrafLQkCw8tULbST6YDdDVbo6HToubpSeqe4soPcndv8Ij3GNuHtXoszMpJbfUptvYA7D0H98JPhB83kvMqlaqAnmQghSNgSpF2tvO3vhmz/AI0rVFGhFJI+JWZl/wDA9elzHocLvbM1RnG+OOuYpooVqYQ1GlZMhTaR1hQo/wAV5titwfiS1aKuqBTU5mO2ogkKTfbTBA/mOBWW4g7krU5i7Ks3mGZZFj6bfLYkYZM7mqa3Smy9lQLp9hcQO1vTtI/QN2iWmxP6H++KTcfy4UtrLx91VbUfYsAv1PTriOtXeonL9mpGlgCSb3gnaCOg9cU/3RR0wrm/8iVQYXiNRqWuwR3OgACVCgSC0CSSZJAA6RaTCKk4qpX+yK/wOCPZwZ/FB9cQLWM/ngqTrIZZCq1cReLeDUcxw6sl6jpFQaFuukgG5W3KW6xfbFWnV7XxHneJMmlBM1ZNiAAtPSSbyTzMgAA+YAOHUgwdM5nU8E1xDU1Y9QG0qwi4i956WBPbEuW4XmGbUKNTSRJ5TZtmEH1k+xGOgVON63liA8C8Aaja9rE9cD69SarK7supYGm/wkEFTPxQdLDtHbDKWNlbtjI2dGlGpgVdYkfEF0nYzF79t4N8XaNb7JtaAsFnWoAiJMHusk798aNTkwOsRPaBE/Lp02xT4jmAAlO585gIB6KVJO/t+hhXjLJdlbOZQur3MhGNhtAJmDaLXxy3iPiKo4VVGkqZkWMn4epg6T3In3OOs1Q/7pXZEZ6ukoirOoM3Lq32UEkxfa2OXt4eJIGl/MFrqbk3A0xI3mL2vGEdbKxSrJ0bg3ijh75al9vorlV1pUOkazvBYBYJ2g9sF6tbQCSCdI+EbnaAPew+eFTwR+z81FqLmqNPWWGgvB5YkwFMiDvMYYKnAamXUoiQtOYHNpEbQTssx6YbSwhJpWX+KUSjKh+ILLwTBZpLH2vpnsBigODVnrIq0wzKhJDhgNLbDV02NoPxT1xfVoCGCG0hmm5lhI+gIHynDHwtlpUfMY8z7dzEwB+Jn1vtjcb2aOWcvq8MdM0C6haatpKK2px0LbKTpkNYdonGcUpOrBF5m2SL6hvK97TAwy8byQzNR6k6Qq2VVAmLyzTuzGNibgb7WuF8Pp5dSKeqWnU7mTeJCj7qzuBv1JwOHSM6FzL57NLT+xytEFRe7u0gb6hCT6E4MjOskWCqZcsw2LXAvYmCg64K1+IEAF2tuNU/Xf2v7YGqKddWXUrqCYKvtIkXVrEbD0jB41o3IQfEvFBVaA7lbhhcajIu03IsLdIwr8YyKEI1NQGH8AgEddQA3vY9bjDVxzgQpZhqVN/NMydyVBgjU1gd9x6Yj4tladAJA1NbkBuYIk7bWPzgd8TVxYU3sK/sjyFWpTrZbM1D5Gjly7EXJ+IpuVibhY9RfHTE4BCsqmCCSF6Gbz7kzzdevXCZwTw7llqJ5wZw7A/FCgmNNl5oBP8AEPaMGc4yLUMKsqeVoki4PxHm/wBsV5ezSkuzdsxpJDL6FWH1BBwMzPB6VZrDy2mV0xAMQLQSsgxaRf4Ti7xXOsSHZNahRq0kB7CWaDZ/SIMd98VqVdgwP7tmCvXUFW14NizGfQW9cB12TSd4F/IcOzCZmmlR11CqpCqgUwNVrKbkgHrtvfB41N5vOAtfjDVM8aqAqUfv/wDrUCTtE9QO5wXznEFrE1VGkPcjsev44SLWRpLBe4bmKYSsjyFYAyL3X0FyJPtbpgRWHYyOhxbylUhgVkHYR+P9oxBxVKiuy6adotLKVJAME84Jv2EbYPQuym9SFcA3YC3sf98e07DpjWhw9o1EzeJB7bD0t+c9cWFpR0wEAkpcQpoGeojsogQtrmwv0H47WOEh89Xq5urVej9wLRU1CUpG4kaviJktMTLGw2w657h9eoq0VYBNWomoWVQQLBZEncyQNO0GxwQyn7P8uYatXOqIOh1C/iCT07bbYqkyq0J/BuHBmQF2ZzA5qjaSRJFpMGbyMM1OpYGm0ESDBgqQYIP99j0JwYo8ByFGmR5jWg+ZuQRsQdMd7ReTvjm3GuCvRzPlU6prmqpqU6gsY1HUJJkHlMid47jGaoPRnh/xzUpUqVLMy+gBUqASyjorCTqA2ncARB6GeC5k5jNvmGZtCEBaIW2kAhb7LMEswILGfcc/zPD8wYOk9rxf8b46Bw12o5dFL6mYByAbUwR8JaYkjoOvzOEbbOjyQ4W6GV80A22jss/lOL9LiYSm0KpYxIYXKyYnvvb3OEyn4m0aiE1N91muoPUkRLR29pnbE+VyFZwWzDhtXMNTAupsQwn2+EbQLCJC8sHKhy8OZz7RgoERLHsBsB7sR9Mc88YeMXq8Rr0VValKkwH2hbSpUKHhVIBOuY732GGA8Xq0KbKpQMbs5UgjT6bDfqJxU8L5DKitVrFSz1EZm1RdnO8GCYljYzv74ZO1Q6wiXh2aLUl5la1mWIB30/IW9xHsTqcR1UVDEkiB6aANh6Tc9z6AY8FNCpQ8oiFa4CnpC3UCbEgW36RivlygOus0qigQIBdgBbTNpPQTbsMHRNL0TURULUnUp5AJ82ZLs8cqiLKoDA6jckG0C5paFRgNKSpEhogR31bj8DgTSo6stTrkBTUZtQExdmKx2gCI9BGL+Qz9R9FEH4lKQQCAbw0HoLEjrGHQXuiKh4eQhgKVMq5vbWahEySXJJF/iJO+KGU8P5ehULIq0yfi0MYjsQDDekRHQ434BxfMhM3VzDR8NKmoAAVjq1QO0Ab49yGTNU/FoUfE7dPQDqdrfXGA/wAKH/AtVaMuazFzz1KhSwn+RVAXc9ST1sMGq/hejSUbVT/MCfoDy4JrnlpUxSogkdXaCWPW0fraMDHlm9T2H9BgcUaTK2Yy/mEJAkwo9I2+QA+mLD5kDl0q1oLsoJYjc+kntivW4oEc0qDK1aDqeJWmBZgf4mJ5YAI9yRjSlxA6iKynTI0tSUAjvKlojra/viblmkLVFupxRjvqMbGT/XEDZ6en5f3xYPDHK6lhl3mQTHSV6G4kdDiXJeHajm/2adzufYf3t74K5ApsXuKZXztw2sbODf2N7j6x0wtJnczSrBalN1owViJFpOqRaTtE7W9cdL4hwtKJEajPwgkSe52suwn1PpNfK5cagSFIBklrDuZ7DG45GysAjhmYVqK1EIDONS616HY/wyRcajERIvjcZGox3LsxkkMGJO5+EnpgrnWo1LUjAQEKSohj0EyCFBG8He3rUJKggQJ3gRPueo/DD8UB4IaPDHpvqFWmpIhkaXUgbagvUHYgyL9yDHlqdRXerVWkFJ+zTook3Y+Yylj2BhR3O05qDqI/XfHr1JR6bKr03s6MqkMOxkH/AE6YKSRuQPzviDLU9RetTB6JThiT7U+VfmR6TgdQ8QvmARRQ0l61Xgn2VRbVF5LECR74pcN/ZRVau3lMgysyvmMxde6ALvHQki2m++HfM0KeXC0aACimIJgEg9L7zuSe5+WA2yjSSsD5fwsWWZqliJNQuAY6mSIAE7/jg9wDhOTp0+WnTEG7aiSWbcy19RAvHrOBTNYjUT3uf164ip0JMC/p1/D2wGKpUKlalZWNgRYHcn0AE977YJI4rfu9FCUSmwaoWBuizKgC5LkjtE72GEKn43zJLfZ02ZtpDEz8mE+k4M8HzebmnVqVCNIumgDXO4MRHYDp87pxo7PL5XPdUdJ4pm8sxXSplRCqkBVjb7u/t2xXyeQerVKsdOkFmckQoXveImJ+eIMv4gytMLV8qozG6oxURFtTEE9RIwkcR8UVcxV/dw/l0qjqCibEAixaJbqYmJ7RbYfZzqPJ5GLO8WV6zPSB0MeQREgABT6TEjtitn8x+70xWp8kOIhJAM9QBtqiYtvjShw9nYsoaxgGY22AG0xaBi3WZ1psQj1TCqEVSxMstoHoSekem4Fi2rwE+F8ZGYpny1FOqPivq0nuFP3T3/I4hzlRvLcVBzK4t/jWJH/2j5YC8W4YZL6nptEhzIdPcWMRaflvgRwbP5g1KlOu7VGWPiJ2E9ybTJ+ZxOeRrpWjofg/OJX4fUV6mk06ziN4iCLCYBk9pJONqOYNFw66ZUNE7TpMfKcIGVzGay+Z1ZZQabyaikqFOrqQx+IESCL7jaRg3S4vWZ0NXMQkjVTVQBHWygDY7395GLRlaQssuzRaubp5XRTK1KoOrVUMhmgAzJWLE9euLVPxXmRRQvRppUEgqssBexkswk3Pa464N16C00LPyoASTe0XtG8iCIufXADiniTJ0qbVBU1ELZQGBYkcqwwBg7HsJwXdbBk9y3i/zoRcwgrzBRdIEDoDuzG3wn+K2LNbiOaZWh9CbHQApuDAJHNBgnfpOOOUs2VYOpKsDqWDGkgyIGwvjrPhjx/QdGpV6YotUptNQnkDBWCwN1DAnfY22OFcW+xpRCnAcqi0qkA6iVW2wA5r+9tv4cFaaj3t+G5wGy6PTcEAQ0Ak3ESDIIMbbG4v64hoLWrJWavamAAlNYFyeXVB3tJu2/oIVNRwS4tl/P8AiY0WWnTcDWIZxsNohutxcqYHe1kzjf7Rs1TOihmamkMBqsZNzbUDC26GD1wzUxFPyiAUg8pHcgk+hsLiDv3OFDxl4XCU3rUAxUFDUDEHSxtqERyliReYkXvAZOVjwktFbhn7SMxl6lN2bWrtNYsNbNcyRqkggT19MdIVTVUMXDoACpEAGdmAAAJIvPb6Y4LnGlU+f4E46z4D8d0cxSo5Wsy0qlIadTsFFUAaU5jYMAFWPUkdQKJYGlG1gZGaAe2NafFVrVKygjVTco6z2tO2x9JvInBXivBvJTzHbkUcxAPSJEdyZAHtcY5/wHg+YzGcqVaMeaWLM5sqKx2IuDItEEm/rgN0T49DccRM307YiNeuKqUUWk9RxdzOkalknTO4EjSew72gzfFCjsPJDgEiVqETuLSG23F4P5LzQvEbOCgGkxosRVVTyEypPQxH5YWDUcm4PyP5nefpgLW8VVqZAp5bnq2pMzn4t4GgAip/KTBE3wa4LWqV8uXqsKdcPBVCkEMeV5Uk+8mQQdpks86KU6yXeHZM1TAhY6zb+tzgX4mzugnL0qjAaudgSskCQsjsSdv4b9hU8Q8azdFSMoHd2ADV0KuVvOlVIJMxd4i9pucDuFcLr8VNSlU0UlphWbVSC1JMgHSADNjMwL9bYWSxgKWAf4a4edNSoQpcEBf5dQadu4tPy64YKXDti9gbhREkeu+kdrH8jgKcz5KfESey2mNuvT6404L4rzObqJl6dQtHxGoo5VHxHvYWEk3IAGNdl5wby2POQywKeYURQDpUBTLd7mdvl+EYgXgeX1av3dC+rUDB1BtwZ1WN8XfMFh0Fvb298VPEmb8pBTBh6i3A+4h3Hu23eJ741JEG2TZDPUmdaOk6YMQBBAnY/wAzCAYuTjZjBPQE3F9/nhRp0tTLLsUp6SUmJO6gE72IMTYzthryWap5hKzyVqLfQYEmxLKfvLc7XH0kRdgcfRvxHKrUytRhUUNSGvSwvABkXF1INx3jHPKlFWrs1NosDHrsQOsTb6D1LyYKOC4WRp1ETvY2G8CTH44pZ3hFKnoI8up11OBqJPXmNh6iPfY4E2uwxdLIPzCQqrIsLxFz1Jgbne5wHruWNhaN/wAMaccNY1UVVqMCSWRBLEAg9ibzHaYxVqeLsuBP2tpkeUgIIvBlr37jqcFO1gKjeS42dqlNOt/LsNOoxvyjeOkxgFx3iqItRCNTkRG+k2gntA6dfScaVPEBzOuhRQoWUlJMlmB1FewLCYi+qL3wt00OtleQZIOrcNN5m8z3wVH2NGPstcNyi16lNAp1N/CbQLnfYQMOVTwyeWGEwJEH5we3ywp+Gc41LMLp0ywZJbYWmbdio+U46ZmF0wOvX9e2NLBp4Isxxw0KcMzeWGATSBK2O4MKRa3WPlgvwnOs+XnWSWhmU25WHJI2GxNv4heIldrVQalKiwkVWNiJACi7afSfwOLlbMlK2tYVZuo20TtE9B9IGJ3WxJaDG2C3BKQqrXy7LIr0yhNuUQbiZvJB9wO2A2Y+JluSCQJBE+t+/bFnhlUh1IbR3PYGx/AnFUyKwzmHEfAeY8xadOHQAxVYhQRM3Ekhr3An0JF8D854KzVJ0TSrhyAHRtSybcxgFfWR9cdm43w/RVFQGKdRZpU4ACA/EDpsxPKZ6CB0xSpUZqKo3J2sZ69bdMG2sF+dOhcy2SajQ8tWJQEl3JPO27Nc/CNwOm5vOD/Cc55VOk1FzBGsmIkz1BE2Ai477Yp8QqksWFryB29MS5ZwaSkQAvLHbqLdvij0GE7Jt2GODZlRXVnuIaw7lSAI/CMRZtJJJAEnYCAPQAfTAfL5yKlMgSFZSQbTzC2DWZq3PoYwbTQnRtwSgTVWACEVnvEAqpKm+xDlb2O/rii9BT/X9fr8MGeD6qVLMObE01Cgjo5In2t+rYEqL4KGekeKp6f2/wBMZVzdQizFGAhaoguokEgE9DGxMdd8elBPUD8MbK0GbH3Ej6G2AZMR85ShjfXN4Bv8l+XT88b/ALP69OnUqsjEmqkAdQA2pge0gAjvG2B9DNtX1LCtpt5ikCRtf5dR6YoUlajUPllkcWBFt7HuCI/PGSo9Tyxx+HVaXGGpqxCCwlneIUi4M7ADtNyR8xPHeJKlRq2YY6QetyRuFA6kiLet8JucqtWRfPqlpvfsPnETHT88U+MO2ZKPqap9wE+m8Dpt87YNWc//ACdBfwx4hFevWWrYsdVIDZQoMqDvZADPXSSd8Nf7mG082kdSOg7wDM3tHXrjndDhAgAgE7nDf4aOjzCzmTpEE3JuLD6D6YzSFlEceE8AoVdVKvUruRem4qMjaQBceXAa41HUCRyjZcLXiX9mv7hVGZpV2rUpHmJUguASumSIDqW6wItvJwdp1ogo0OpkRup+R7gyMRcezzVaRR4QsAGM8phlIPcSRB3HtGDKqoS3or//ACPJZdalWq4qExpUMusmVtEi/MDeIj0wgVDWzr1swyrQou7E1XYhVkyFViC1Rh2UE+04ekpUaOpWfzKZFkZeTeRyn4iB8p6YWeMcILZpq1di9JQvlJrsbDkAHw0lP3REiBN5wiSish4uOyx4ToUkqNSAerUWpTJesmkTqIlVuRpP8RmegjG9TwdTrZgvBJLMXpTAexIIbcGbwDB7i8sPhuhVqMuYqFT5pDAQJAVhp2FgQDHtffFvKKUcMAJjr7R09MandiOTTFfjHAKYpM4AQqDyKWKkEQZ1G8T0AtOGTwXkVrZU183JCtA0zJCmJPXTJPY2N+/pyKiuy6iQxAueUBlBNl6QSZMkY9y/D0pUhTp6yU/7jVCWYes2ub2jDJG5YyEzw/hlWoHNBkaAFqio8qFmPhfl3vuD1wteJ+EVcv5j0n8ykhA5lUumqdJJ2dWmA89QCBi9Jna/WB/UW/HEtCgzNGnUG5WQn4lNipjuP6HcYLVrJPn0yt4eUZvLSkefSEOn8aj4WUbzEKRtI6TfTKVoNxMN1Bgx36x3wn16HkV2VM35ehyJVH1C52KqZ+sYZstxwLFSqhrswkRUC6gIAZgVDEm5soBje+FY8oXkcvF1RfKy51SxnawIgSY6SYgdLjChmM3pZWsdJmImR1/DF3iHEDW0OYC6BppqCAk3i/XqfYd8Cswpba9v1+eA3Yksst52jBKmCfQ7zsR9RgeufCaUIABJg9ZIkD25TbucS/8AFzWY09QdqQ0yAAYFtxuOm/TBPhnhgVyHrsKaKZCk/H0uJB079jO2AzVkg4Zkg4WoSFQmQ1jPsJvtH9cMHFEoE6hVksSeVRAn0kEYp5qiQdIKsBYaRAA7AECAOwsMQeQf9sJb0K3WCSnn2pBmLA0dLK02KKw+IdwGiVE7mLm/qAMAUIdSJDLcH6e+3TEOZyJNGsQGYCm0gCZsYEbGTbC/l+CVMvpanUdaojUymL9QALaZAsZmJ9MMpUsjYaGFrEgjYxizw3La6mk2sTb/AEwBzvH6iIXqIHYuJYcsSL7Ag3HYXO8WwedFfLUq1I2qgiT0g3BEbggr1FsNyT0CuxTp+HqKfA1SOpUi8b9OmIX4Ll2BjWzdTq2xO2d+7sGvP83UfTp3BxPlwFTl3mcUlR7Xi8d70Bzw2agFoiDbpMiB0gWwHr5J8tVUA60fc2kHuOo6e+GioGnaDijxPKl9N+UEHV89hiVst5PHHjfYvZTj9GTq1Ae39gcNHhyoZ85VLEiFlSOWVOpdQFpHxbW9sIue4Ey/ACfSL/L+2Ok0KLIraVdaaIochZNgoAMWsDGkf3OHbR53eSXJVl1wVBLNJaOgBge15newnBJER3ZypLC4PeIvcnYTEdvTAnJZ2+p9Kq0ReAB09J/XTE//AB1HZqdJYi5qd+8QYvIB/wB8C0T8jTbos5jJk6mpkmq0lJMA3ki0Dod+oGB9fw3mKoUlCrESFmWIvDBCQ+k9RE9pw0cN4cxo6hUQNOpQSCQfYi0iOvbYjFLM+IHqAJUCtptMduovI+WA0tsjnbM8O13/AHenTcQacqD1gTYzcd7+uLVcLTQsxhVBJPYdh69I64EZnjZQrqDMxBIuJIHKskgknUQqkRvBMCDLmuFZTNU/J+2pVCYDtWLAm4GoQQyyemn3GGVMNLbYS4VSMGqyHVWBKgGyqYAvEsdIg7Df1jVz7GcLWY8Z1MnVWiwL6Fh0aRq3BAsCJ0knbtaWGCvBvECZtGZKTqRE6iCJaSICjaAfqLXwyaJyjgvUx2xfGbXL02qEjzCCtIdZO7x2Ude9sB85xJKUhvjBjQPin1HTpv8AKcCxmHrVNbXJgADYAfCo9AP6necByESoP5WhUqIHZiVJ0iSSWIAt+IH17Y38YZBH4Sa5QPWoCEMSSNYUIYuRcW9BG5w2cCQLQpqOg9rm5wH8T8PqBBRpwtF38x3awWIhBHMZYTYGIA+9IZRLKPHJzDgtdkBp1qpFS7AkWDWHl2+Zmwm3Y4m8V8UehTZVH2jqA+hpimwBlYhg1rzsD62aqng+mFM1aZY7crFPeRuOkCPljnPjjw5m6MVmam1JWgGjqGgk21BwGvsGuNhIMDCKGQqmwM3Hn0kJN+ojf1gTv3P9cOHgTi1UUWKtq0kKVbmBMuS0G4JsNQg23wD8J+HzmXSqUgcwIFg8C5sQVAm5tMGOsPD+Fsvl3V6FVqbBQj0lXUrgGebURpPqDIJODQZVVFip4oeL0KZI6qWH4GTPrPytgyc5lkoB6lZGcgQKavAve0XI+G8bSbnFDhVHW6jyqmlhpqErIUk8rBxYbgyY2buJOZvIUULKqyrWemI0kjqOqm14sfxwlEaxkEcIzKZl3LmolOlpIVTd2JaNUdLbeu+J81w2/wBmS/oRDfSSD8r+mKWX4aKFTWrk025SCDYMeUmJAAbTLbb7YJCrBg2jA/oj0hL8Z1CjpQuBAdoU/EdUSeq6dJHTm7i03hzjwpIKNQlqclgQslCQJtPMDHynfDD4j8PLWq0ai8oamPNborqBoFzJZkk2sNF98QZDgC0XNRWWqAIFtiYvuRMBh7E4SSaZShFy7TpmSNrnBnLBl5QZB6nAjNZbymHOD1N4C+/a049zni5KVDVT53JhZBjrJuIIHpvimXo+g5RgnbCXE8yiDQ7EM33V+IienY+uC1WghpjTCqI2Gw7f0wkeG6DsfOqBneqwUHr1v7C/0th2r0xCBvmOlpgRFyTv9Nt8lWCblyVg7huWAfzDYKCV9GI5T8idQ9hg4av2KUSCG0lhvEE/e5Tf1Jg/LFQ5cmlUYAwo1Gbe3tM4Xm4yWqu7cqOxIiSFEkBfSLi5HXBaPP8AJ8m/wIZ3g5UG1h2uPXa2NqSpSKLu7Hbsi8zk+hjR6ye2IeGZmakMzaEDMRe8SAPmxW3rig9UmsXaST8UWt6fSAPT0wl0c+mM1Gs9Qk3ndjaL9bYv5PhDs6AoQGPxRNuvwz0wIR1NJOa12Nuu3zgW2HXfEP7xAIplhI6MR77dMOTx2E8xTWpmVbyzTUMAFY3KpHlqRMDVUKtG8n1sOzGZKmVsetzNtjgbx/LMaGqmSGpEOCLHpq2/8v8ALiTJZhs0qsomobMoidXW3afzGM9DP5Ky5n6NTPPOlHccxJF12DHawNjafbGvDvDOYo1lEBhBIFNyQx2AtB3vBAsMNGSppSoJTVTPxO2rdzvbsNhvb3JMWcyVVwGp/dYSC4UGGVtEn+JVZe17kDCmc7wRjwLVA1MQGMk2+8YgT63k/ni/wzgAo1EZyNKAl2NhfVpie1pPqMeHO1KTFZMKYKtMH3GOb+NslXStKtUalV5lVqjNKgxFzJKtqAJvEbnDJpGjxZ0r/wCTF67CidVFV5mFg9QmAoIg6dMsSu9hPePzmMksTO9++OWcE4o2n/l6lQVNQC0xMk/4bhrdL7Y6HwfOZlQGzFQM8fCqoI92C7j+T/yw0ZXsMo2rbCARugNz+tsVOKDlanUUHWIam0kkHaRuBMdjtF8X6XFqiLCu1+7u2/rUZj9Ma5DhtKpWDOSrcx5YGolSANo1XEH0jrIZ/hJJdC3wLhDZZCqOyg/dBNrkmTPW3b64IDhbBNckpqhiNwT33F/XviSvRKhWiAxMfKB+cjEFPNssgGxsR0Py9N8BGt3kcMnXpVqQp0lXULBCxV/UmeVjAmb7dNsDszlnptpYiR2IP4g/hjlvB+PZz96q0qtZuQMOUKvMpChuVRO8/OcMLeNP3eFrPTftOrXAvzaQfYEi9t74SbV0NOI0VDMgiQZBA6giDPoQTOKNHNknQ5movU7uo+FpP3tMSP8AWFpPHeazdQUcjRVTN6tSCFE2Yg8iiP4tV7CTEn04S+in5tU1aoADPBkkfeBLE7bzvGwsAsk0hXGlkv8AEcyf3Oqigbh9bAmCGUCYIkESsW+I4gakyIqmV5QbdZvPruYPbFvi3D6xy6nWppBo0gBbkCCw1EsfU99hjw8W8yjTpVEhqcAVBeQBEG8g29QbbYVs34AsxwGiUmqvLuRtq9Jt6dcVqnhrLigWr0yfLAfSCRpP8NjBHQ/qWAVrHUdUXv8Ar0ws+J85VqEUkYqrQWXTc3sSd49AOmH9I91U03R7wjNqxGlV5RA6Ki+sdSeg6AAxg/Rp07EMGIF23t2HSPTArgnDAoGpC0bE7D5Gw+QwxLRkWsRbBHWhJ8RVC1VpJZEiFMwpiZgb7++KC55kMghDbYRq94gRB2Pr7YIcdy1Zsw8LpUEcx6wBsRYCfnO+BHGskAo1D19DgNWzmnFNFvIcdQ5haSKAahuQQVvBAA07yByzAJ+QOV+DmmNXlxI3b26ajhA4ZVCVAVABHp1G34jDyM1rF4E9B/oMaSo4fIqPMtUXSsRMGR8z3tfErTv1/VsUjCEmDeIjYb9vljx+NUfLkMzN/Cqn16mABt+NsFMhV6LjuoRyw5fLaR6aT+veMAPAWVJzasTAUMRzRLBGiLXIJmBf1GION8e1/ZA6FMAtsWBvBnp1xf4DWSjWpapCgxIEjmsZuLQSbA4L0WinGOR7y6gsFkCep6AXJ77AmBizma6mAohV2HUz1Pqf6RsMVuF5pUqjWL7KCNyQQPlcGdrY0qGTe5xM55Kixmm8xNpdRY91AuD7AW+naFjxBRFRKKhgWLNy9RZe/cj+3XDDOlHY/CiknbsYFyNyAseuObVMw1XlbVqIjm2E9iDEzve3zxmmwwTeRp8F+EfKqZrMONI8sKoJ++7XixklAw/zHvIOKuAvgTUqZmgrFmYoyqo3mQ7baosqnYXE73OVUZCVYEEbg4tHRvIYYnGI994OPEE2GK9QEYJNBbxXC+VTgAqpJiIkn09QTtgAlHWwWQJ6k2+f5YmzXE/PHrRJptHSGOi/qsfPFZWusxH4R6+mA9jy2JX7QuFtlc48/wDcUVEI62hh7hge02MXwllrycda/ahSRmyyuuplQkMSJ0k2UlTLQQb9bHcnHKcwqhyFuOmGOpHa/BfA/wB0ySK4Pm1Yq1JEQCo0Ibzygz0uxtbBylSJPqTGKFXxPldIqeYpV7gICYB6W2IkCCcLnHfHLMmmgppzu5jV1sI+G3UEn1EXlt5OZpyY0cV8WJ5lPI00JadNVgPvj4QLgW+8Tb6HGnG8vUoo3klalQQI6C4k7w3bcbz0jHNvDniL91rqagLU3GiRuskEH1ggWPSeuOq1aMEg9LR+eA0mNPAPHwk9Z/rhd4E5aq5YknUbm5ttc4zGYP8Ao9mGhvzX/Tp+6/njHNh7nGYzFA9ATP8AwA95/LC3m9k/XQ4zGYDFehczFjTj+I/mcOOR+77D8seYzCPo8/ym+Y+H64XkFhjzGYm9kFoX+L//AJTDpqNvnh94MP8AqnqAYPW++MxmLPSKyDmUX/lnb72qNXXbvvg1xMfaf5R/XGYzE2Snop5s/YsOhmR35WxzDN1CKiQSJDzB3hLTjMZgxBAff2TGc0xN/sm/90wZ4u5OYqySecj6bfhjMZiq+oPJoiyw51HqPzwP445XL1ypIIpkgixG22PMZgdiLYs+DqhjMCTBCkid4a35n64YF6YzGYzKeTYr+OHPm7m1BfyOEfhiA1qYIBBdQQdonHmMwYlo6HKqIqECw7DbFTM7H3x5jMICQL4l8Hzx2XgDH9w4f/8Azj/2fGYzBl9RZ/U//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3736" name="Picture 8" descr="http://www.canadiangardening.com/img/photos/biz/CanadianGardening/October%202010/unwanted-goutweed.jpg"/>
          <p:cNvPicPr>
            <a:picLocks noChangeAspect="1" noChangeArrowheads="1"/>
          </p:cNvPicPr>
          <p:nvPr/>
        </p:nvPicPr>
        <p:blipFill>
          <a:blip r:embed="rId3"/>
          <a:srcRect t="12650" r="16433"/>
          <a:stretch>
            <a:fillRect/>
          </a:stretch>
        </p:blipFill>
        <p:spPr bwMode="auto">
          <a:xfrm>
            <a:off x="5467794" y="2612564"/>
            <a:ext cx="3088368" cy="3269796"/>
          </a:xfrm>
          <a:prstGeom prst="roundRect">
            <a:avLst/>
          </a:prstGeom>
          <a:noFill/>
        </p:spPr>
      </p:pic>
      <p:pic>
        <p:nvPicPr>
          <p:cNvPr id="73738" name="Picture 10" descr="http://www.sacredearth.com/Ezine/spring10/goutweed1.gif"/>
          <p:cNvPicPr>
            <a:picLocks noChangeAspect="1" noChangeArrowheads="1"/>
          </p:cNvPicPr>
          <p:nvPr/>
        </p:nvPicPr>
        <p:blipFill>
          <a:blip r:embed="rId4"/>
          <a:srcRect/>
          <a:stretch>
            <a:fillRect/>
          </a:stretch>
        </p:blipFill>
        <p:spPr bwMode="auto">
          <a:xfrm>
            <a:off x="5641970" y="202749"/>
            <a:ext cx="2952750" cy="2238376"/>
          </a:xfrm>
          <a:prstGeom prst="roundRect">
            <a:avLst/>
          </a:prstGeom>
          <a:noFill/>
        </p:spPr>
      </p:pic>
      <p:pic>
        <p:nvPicPr>
          <p:cNvPr id="73740" name="Picture 12" descr="http://www.toronto-wildlife.com/Plants/Carrot_Parsley_family/goutweed_1sh25_061410_640x480.JPG"/>
          <p:cNvPicPr>
            <a:picLocks noChangeAspect="1" noChangeArrowheads="1"/>
          </p:cNvPicPr>
          <p:nvPr/>
        </p:nvPicPr>
        <p:blipFill>
          <a:blip r:embed="rId5"/>
          <a:srcRect l="6859" r="3559"/>
          <a:stretch>
            <a:fillRect/>
          </a:stretch>
        </p:blipFill>
        <p:spPr bwMode="auto">
          <a:xfrm>
            <a:off x="881737" y="2394858"/>
            <a:ext cx="4223657" cy="3533776"/>
          </a:xfrm>
          <a:prstGeom prst="round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Z:\EPA Urban Waters\WCS Photos\130528 WCS 005.jpg"/>
          <p:cNvPicPr>
            <a:picLocks noChangeAspect="1" noChangeArrowheads="1"/>
          </p:cNvPicPr>
          <p:nvPr/>
        </p:nvPicPr>
        <p:blipFill>
          <a:blip r:embed="rId3" cstate="print"/>
          <a:srcRect/>
          <a:stretch>
            <a:fillRect/>
          </a:stretch>
        </p:blipFill>
        <p:spPr bwMode="auto">
          <a:xfrm>
            <a:off x="4419600" y="838200"/>
            <a:ext cx="4572000" cy="3429000"/>
          </a:xfrm>
          <a:prstGeom prst="roundRect">
            <a:avLst/>
          </a:prstGeom>
          <a:noFill/>
        </p:spPr>
      </p:pic>
      <p:sp>
        <p:nvSpPr>
          <p:cNvPr id="6" name="TextBox 5"/>
          <p:cNvSpPr txBox="1"/>
          <p:nvPr/>
        </p:nvSpPr>
        <p:spPr>
          <a:xfrm>
            <a:off x="2971800" y="457200"/>
            <a:ext cx="3429000" cy="646331"/>
          </a:xfrm>
          <a:prstGeom prst="rect">
            <a:avLst/>
          </a:prstGeom>
          <a:noFill/>
        </p:spPr>
        <p:txBody>
          <a:bodyPr wrap="square" rtlCol="0">
            <a:spAutoFit/>
          </a:bodyPr>
          <a:lstStyle/>
          <a:p>
            <a:r>
              <a:rPr lang="en-US" dirty="0" err="1" smtClean="0"/>
              <a:t>Artimesia</a:t>
            </a:r>
            <a:r>
              <a:rPr lang="en-US" dirty="0" smtClean="0"/>
              <a:t> </a:t>
            </a:r>
            <a:r>
              <a:rPr lang="en-US" dirty="0" err="1" smtClean="0"/>
              <a:t>vulgaris</a:t>
            </a:r>
            <a:endParaRPr lang="en-US" dirty="0" smtClean="0"/>
          </a:p>
          <a:p>
            <a:r>
              <a:rPr lang="en-US" b="1" dirty="0" err="1" smtClean="0"/>
              <a:t>Mugwort</a:t>
            </a:r>
            <a:endParaRPr lang="en-US" b="1" dirty="0"/>
          </a:p>
        </p:txBody>
      </p:sp>
      <p:sp>
        <p:nvSpPr>
          <p:cNvPr id="7" name="TextBox 6"/>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8" name="TextBox 7"/>
          <p:cNvSpPr txBox="1"/>
          <p:nvPr/>
        </p:nvSpPr>
        <p:spPr>
          <a:xfrm rot="16200000">
            <a:off x="-3060412" y="3167390"/>
            <a:ext cx="6858000" cy="523220"/>
          </a:xfrm>
          <a:prstGeom prst="rect">
            <a:avLst/>
          </a:prstGeom>
          <a:solidFill>
            <a:srgbClr val="FFFF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i="1" dirty="0" smtClean="0">
                <a:solidFill>
                  <a:schemeClr val="tx1"/>
                </a:solidFill>
              </a:rPr>
              <a:t>Plant of concern-management required</a:t>
            </a:r>
            <a:endParaRPr lang="en-US" sz="2800" b="1" i="1" dirty="0">
              <a:solidFill>
                <a:schemeClr val="tx1"/>
              </a:solidFill>
            </a:endParaRPr>
          </a:p>
        </p:txBody>
      </p:sp>
      <p:pic>
        <p:nvPicPr>
          <p:cNvPr id="8194" name="Picture 2" descr="http://www.robsplants.com/images/portrait/ArtemisiaVulgaris040616.jpg">
            <a:hlinkClick r:id="rId4"/>
          </p:cNvPr>
          <p:cNvPicPr>
            <a:picLocks noChangeAspect="1" noChangeArrowheads="1"/>
          </p:cNvPicPr>
          <p:nvPr/>
        </p:nvPicPr>
        <p:blipFill>
          <a:blip r:embed="rId5" cstate="print"/>
          <a:srcRect/>
          <a:stretch>
            <a:fillRect/>
          </a:stretch>
        </p:blipFill>
        <p:spPr bwMode="auto">
          <a:xfrm>
            <a:off x="838200" y="1323974"/>
            <a:ext cx="3514725" cy="2638426"/>
          </a:xfrm>
          <a:prstGeom prst="roundRect">
            <a:avLst/>
          </a:prstGeom>
          <a:noFill/>
        </p:spPr>
      </p:pic>
      <p:pic>
        <p:nvPicPr>
          <p:cNvPr id="8198" name="Picture 6" descr="http://upload.wikimedia.org/wikipedia/commons/9/9d/Beifuss.JPG">
            <a:hlinkClick r:id="rId6"/>
          </p:cNvPr>
          <p:cNvPicPr>
            <a:picLocks noChangeAspect="1" noChangeArrowheads="1"/>
          </p:cNvPicPr>
          <p:nvPr/>
        </p:nvPicPr>
        <p:blipFill>
          <a:blip r:embed="rId7" cstate="print"/>
          <a:srcRect/>
          <a:stretch>
            <a:fillRect/>
          </a:stretch>
        </p:blipFill>
        <p:spPr bwMode="auto">
          <a:xfrm>
            <a:off x="4506688" y="4419600"/>
            <a:ext cx="3121723" cy="2343408"/>
          </a:xfrm>
          <a:prstGeom prst="roundRect">
            <a:avLst/>
          </a:prstGeom>
          <a:noFill/>
        </p:spPr>
      </p:pic>
      <p:pic>
        <p:nvPicPr>
          <p:cNvPr id="8206" name="Picture 14" descr="http://gallery.nen.gov.uk/assets/0510/0000/0055/mugwort0003_mid.jpg">
            <a:hlinkClick r:id="rId8"/>
          </p:cNvPr>
          <p:cNvPicPr>
            <a:picLocks noChangeAspect="1" noChangeArrowheads="1"/>
          </p:cNvPicPr>
          <p:nvPr/>
        </p:nvPicPr>
        <p:blipFill>
          <a:blip r:embed="rId9" cstate="print"/>
          <a:srcRect r="13279"/>
          <a:stretch>
            <a:fillRect/>
          </a:stretch>
        </p:blipFill>
        <p:spPr bwMode="auto">
          <a:xfrm>
            <a:off x="1045028" y="4068386"/>
            <a:ext cx="1752600" cy="2694622"/>
          </a:xfrm>
          <a:prstGeom prst="round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farm5.staticflickr.com/4102/4749614306_5c51177e67_o.jpg"/>
          <p:cNvPicPr>
            <a:picLocks noChangeAspect="1" noChangeArrowheads="1"/>
          </p:cNvPicPr>
          <p:nvPr/>
        </p:nvPicPr>
        <p:blipFill>
          <a:blip r:embed="rId3" cstate="print"/>
          <a:srcRect t="8918" r="8052"/>
          <a:stretch>
            <a:fillRect/>
          </a:stretch>
        </p:blipFill>
        <p:spPr bwMode="auto">
          <a:xfrm rot="5400000">
            <a:off x="4762499" y="1943102"/>
            <a:ext cx="3853545" cy="2862943"/>
          </a:xfrm>
          <a:prstGeom prst="roundRect">
            <a:avLst/>
          </a:prstGeom>
          <a:noFill/>
        </p:spPr>
      </p:pic>
      <p:pic>
        <p:nvPicPr>
          <p:cNvPr id="14342" name="Picture 6" descr="erica1-12a.jpg (228309 bytes)"/>
          <p:cNvPicPr>
            <a:picLocks noChangeAspect="1" noChangeArrowheads="1"/>
          </p:cNvPicPr>
          <p:nvPr/>
        </p:nvPicPr>
        <p:blipFill>
          <a:blip r:embed="rId4" cstate="print"/>
          <a:srcRect b="8511"/>
          <a:stretch>
            <a:fillRect/>
          </a:stretch>
        </p:blipFill>
        <p:spPr bwMode="auto">
          <a:xfrm>
            <a:off x="762000" y="1447800"/>
            <a:ext cx="4287813" cy="3541617"/>
          </a:xfrm>
          <a:prstGeom prst="roundRect">
            <a:avLst/>
          </a:prstGeom>
          <a:noFill/>
        </p:spPr>
      </p:pic>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err="1" smtClean="0"/>
              <a:t>Conyza</a:t>
            </a:r>
            <a:r>
              <a:rPr lang="en-US" dirty="0" smtClean="0"/>
              <a:t> </a:t>
            </a:r>
            <a:r>
              <a:rPr lang="en-US" dirty="0" err="1" smtClean="0"/>
              <a:t>canedansis</a:t>
            </a:r>
            <a:endParaRPr lang="en-US" dirty="0" smtClean="0"/>
          </a:p>
          <a:p>
            <a:r>
              <a:rPr lang="en-US" b="1" dirty="0" smtClean="0"/>
              <a:t>Horseweed </a:t>
            </a:r>
            <a:r>
              <a:rPr lang="en-US" dirty="0" smtClean="0"/>
              <a:t>/ </a:t>
            </a:r>
            <a:r>
              <a:rPr lang="en-US" dirty="0" err="1" smtClean="0"/>
              <a:t>Marestail</a:t>
            </a:r>
            <a:r>
              <a:rPr lang="en-US" dirty="0" smtClean="0"/>
              <a:t> / Fleabane</a:t>
            </a:r>
            <a:endParaRPr lang="en-US" dirty="0"/>
          </a:p>
        </p:txBody>
      </p:sp>
      <p:sp>
        <p:nvSpPr>
          <p:cNvPr id="7" name="TextBox 6"/>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ppws.vt.edu/scott/weed_id/horseweed8-10.jpg"/>
          <p:cNvPicPr>
            <a:picLocks noChangeAspect="1" noChangeArrowheads="1"/>
          </p:cNvPicPr>
          <p:nvPr/>
        </p:nvPicPr>
        <p:blipFill>
          <a:blip r:embed="rId3" cstate="print"/>
          <a:srcRect r="7355"/>
          <a:stretch>
            <a:fillRect/>
          </a:stretch>
        </p:blipFill>
        <p:spPr bwMode="auto">
          <a:xfrm>
            <a:off x="990598" y="1143000"/>
            <a:ext cx="2819400" cy="5410200"/>
          </a:xfrm>
          <a:prstGeom prst="roundRect">
            <a:avLst/>
          </a:prstGeom>
          <a:noFill/>
        </p:spPr>
      </p:pic>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646331"/>
          </a:xfrm>
          <a:prstGeom prst="rect">
            <a:avLst/>
          </a:prstGeom>
          <a:noFill/>
        </p:spPr>
        <p:txBody>
          <a:bodyPr wrap="square" rtlCol="0">
            <a:spAutoFit/>
          </a:bodyPr>
          <a:lstStyle/>
          <a:p>
            <a:r>
              <a:rPr lang="en-US" dirty="0" err="1" smtClean="0"/>
              <a:t>Conyza</a:t>
            </a:r>
            <a:r>
              <a:rPr lang="en-US" dirty="0" smtClean="0"/>
              <a:t> </a:t>
            </a:r>
            <a:r>
              <a:rPr lang="en-US" dirty="0" err="1" smtClean="0"/>
              <a:t>canedansis</a:t>
            </a:r>
            <a:endParaRPr lang="en-US" dirty="0" smtClean="0"/>
          </a:p>
          <a:p>
            <a:r>
              <a:rPr lang="en-US" b="1" dirty="0" smtClean="0"/>
              <a:t>Horseweed </a:t>
            </a:r>
            <a:r>
              <a:rPr lang="en-US" dirty="0" smtClean="0"/>
              <a:t>/ </a:t>
            </a:r>
            <a:r>
              <a:rPr lang="en-US" dirty="0" err="1" smtClean="0"/>
              <a:t>Marestail</a:t>
            </a:r>
            <a:r>
              <a:rPr lang="en-US" dirty="0" smtClean="0"/>
              <a:t> / Fleabane</a:t>
            </a:r>
            <a:endParaRPr lang="en-US" dirty="0"/>
          </a:p>
        </p:txBody>
      </p:sp>
      <p:sp>
        <p:nvSpPr>
          <p:cNvPr id="8" name="TextBox 7"/>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pic>
        <p:nvPicPr>
          <p:cNvPr id="11268" name="Picture 4" descr="http://florapittsburghensis.files.wordpress.com/2010/07/conyza-canadensis-2010-07-31-south-side-02.jpg">
            <a:hlinkClick r:id="rId4"/>
          </p:cNvPr>
          <p:cNvPicPr>
            <a:picLocks noChangeAspect="1" noChangeArrowheads="1"/>
          </p:cNvPicPr>
          <p:nvPr/>
        </p:nvPicPr>
        <p:blipFill>
          <a:blip r:embed="rId5" cstate="print"/>
          <a:srcRect l="5783" t="2692" r="6640"/>
          <a:stretch>
            <a:fillRect/>
          </a:stretch>
        </p:blipFill>
        <p:spPr bwMode="auto">
          <a:xfrm>
            <a:off x="3951510" y="1436913"/>
            <a:ext cx="3461661" cy="5116287"/>
          </a:xfrm>
          <a:prstGeom prst="roundRect">
            <a:avLst/>
          </a:prstGeom>
          <a:noFill/>
        </p:spPr>
      </p:pic>
      <p:pic>
        <p:nvPicPr>
          <p:cNvPr id="14340" name="Picture 4" descr="http://www.ppws.vt.edu/scott/weed_id/erica9-1.jpg"/>
          <p:cNvPicPr>
            <a:picLocks noChangeAspect="1" noChangeArrowheads="1"/>
          </p:cNvPicPr>
          <p:nvPr/>
        </p:nvPicPr>
        <p:blipFill>
          <a:blip r:embed="rId6" cstate="print"/>
          <a:srcRect l="8696" r="13043"/>
          <a:stretch>
            <a:fillRect/>
          </a:stretch>
        </p:blipFill>
        <p:spPr bwMode="auto">
          <a:xfrm>
            <a:off x="7565571" y="3058885"/>
            <a:ext cx="1371600" cy="2648751"/>
          </a:xfrm>
          <a:prstGeom prst="round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Things clogging entrance </a:t>
            </a:r>
            <a:endParaRPr lang="en-US" dirty="0"/>
          </a:p>
        </p:txBody>
      </p:sp>
      <p:pic>
        <p:nvPicPr>
          <p:cNvPr id="24578" name="Picture 2" descr="https://fbcdn-sphotos-g-a.akamaihd.net/hphotos-ak-ash4/246658_473481892685068_940597515_n.jpg"/>
          <p:cNvPicPr>
            <a:picLocks noChangeAspect="1" noChangeArrowheads="1"/>
          </p:cNvPicPr>
          <p:nvPr/>
        </p:nvPicPr>
        <p:blipFill>
          <a:blip r:embed="rId3"/>
          <a:srcRect/>
          <a:stretch>
            <a:fillRect/>
          </a:stretch>
        </p:blipFill>
        <p:spPr bwMode="auto">
          <a:xfrm>
            <a:off x="628793" y="978859"/>
            <a:ext cx="7524722" cy="5643542"/>
          </a:xfrm>
          <a:prstGeom prst="roundRect">
            <a:avLst/>
          </a:prstGeom>
          <a:noFill/>
        </p:spPr>
      </p:pic>
      <p:cxnSp>
        <p:nvCxnSpPr>
          <p:cNvPr id="5" name="Straight Arrow Connector 4"/>
          <p:cNvCxnSpPr/>
          <p:nvPr/>
        </p:nvCxnSpPr>
        <p:spPr>
          <a:xfrm flipH="1">
            <a:off x="5754414" y="3831021"/>
            <a:ext cx="1655380" cy="488731"/>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999890" y="2948152"/>
            <a:ext cx="2144110" cy="1384995"/>
          </a:xfrm>
          <a:prstGeom prst="rect">
            <a:avLst/>
          </a:prstGeom>
          <a:noFill/>
        </p:spPr>
        <p:txBody>
          <a:bodyPr wrap="square" rtlCol="0">
            <a:spAutoFit/>
          </a:bodyPr>
          <a:lstStyle/>
          <a:p>
            <a:pPr algn="ctr"/>
            <a:r>
              <a:rPr lang="en-US" sz="2800" b="1" dirty="0" smtClean="0"/>
              <a:t>Grass blocking entrance</a:t>
            </a:r>
            <a:endParaRPr lang="en-US" sz="2800" b="1" dirty="0"/>
          </a:p>
        </p:txBody>
      </p:sp>
      <p:pic>
        <p:nvPicPr>
          <p:cNvPr id="24580" name="Picture 4" descr="https://fbcdn-sphotos-d-a.akamaihd.net/hphotos-ak-ash3/532132_473483026018288_941635257_n.jpg"/>
          <p:cNvPicPr>
            <a:picLocks noChangeAspect="1" noChangeArrowheads="1"/>
          </p:cNvPicPr>
          <p:nvPr/>
        </p:nvPicPr>
        <p:blipFill>
          <a:blip r:embed="rId4"/>
          <a:srcRect l="3561"/>
          <a:stretch>
            <a:fillRect/>
          </a:stretch>
        </p:blipFill>
        <p:spPr bwMode="auto">
          <a:xfrm>
            <a:off x="655605" y="949300"/>
            <a:ext cx="7494400" cy="5828378"/>
          </a:xfrm>
          <a:prstGeom prst="roundRect">
            <a:avLst/>
          </a:prstGeom>
          <a:noFill/>
        </p:spPr>
      </p:pic>
      <p:cxnSp>
        <p:nvCxnSpPr>
          <p:cNvPr id="10" name="Straight Arrow Connector 9"/>
          <p:cNvCxnSpPr/>
          <p:nvPr/>
        </p:nvCxnSpPr>
        <p:spPr>
          <a:xfrm flipH="1" flipV="1">
            <a:off x="4540468" y="4572001"/>
            <a:ext cx="2459422" cy="662151"/>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7315201" y="4572001"/>
            <a:ext cx="189186" cy="601460"/>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038193" y="5139556"/>
            <a:ext cx="2639826" cy="1569660"/>
          </a:xfrm>
          <a:prstGeom prst="rect">
            <a:avLst/>
          </a:prstGeom>
          <a:noFill/>
        </p:spPr>
        <p:txBody>
          <a:bodyPr wrap="square" rtlCol="0">
            <a:spAutoFit/>
          </a:bodyPr>
          <a:lstStyle/>
          <a:p>
            <a:pPr algn="ctr"/>
            <a:r>
              <a:rPr lang="en-US" sz="2400" dirty="0" smtClean="0"/>
              <a:t>Sediment and grass  blocking the water flow into the garden</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box(in)">
                                      <p:cBhvr>
                                        <p:cTn id="13" dur="500"/>
                                        <p:tgtEl>
                                          <p:spTgt spid="24578"/>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par>
                                <p:cTn id="19" presetID="4"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ox(in)">
                                      <p:cBhvr>
                                        <p:cTn id="21"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22" presetID="4"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ox(in)">
                                      <p:cBhvr>
                                        <p:cTn id="24"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25" presetID="4" presetClass="entr" presetSubtype="16" fill="hold" nodeType="withEffect">
                                  <p:stCondLst>
                                    <p:cond delay="0"/>
                                  </p:stCondLst>
                                  <p:childTnLst>
                                    <p:set>
                                      <p:cBhvr>
                                        <p:cTn id="26" dur="1" fill="hold">
                                          <p:stCondLst>
                                            <p:cond delay="0"/>
                                          </p:stCondLst>
                                        </p:cTn>
                                        <p:tgtEl>
                                          <p:spTgt spid="24580"/>
                                        </p:tgtEl>
                                        <p:attrNameLst>
                                          <p:attrName>style.visibility</p:attrName>
                                        </p:attrNameLst>
                                      </p:cBhvr>
                                      <p:to>
                                        <p:strVal val="visible"/>
                                      </p:to>
                                    </p:set>
                                    <p:animEffect transition="in" filter="box(in)">
                                      <p:cBhvr>
                                        <p:cTn id="2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3429000" cy="923330"/>
          </a:xfrm>
          <a:prstGeom prst="rect">
            <a:avLst/>
          </a:prstGeom>
          <a:noFill/>
        </p:spPr>
        <p:txBody>
          <a:bodyPr wrap="square" rtlCol="0">
            <a:spAutoFit/>
          </a:bodyPr>
          <a:lstStyle/>
          <a:p>
            <a:r>
              <a:rPr lang="en-US" i="1" dirty="0" err="1" smtClean="0"/>
              <a:t>Arctium</a:t>
            </a:r>
            <a:r>
              <a:rPr lang="en-US" i="1" dirty="0" smtClean="0"/>
              <a:t> minus</a:t>
            </a:r>
          </a:p>
          <a:p>
            <a:r>
              <a:rPr lang="en-US" b="1" dirty="0" smtClean="0"/>
              <a:t>Common Burdock</a:t>
            </a:r>
          </a:p>
          <a:p>
            <a:endParaRPr lang="en-US" dirty="0"/>
          </a:p>
        </p:txBody>
      </p:sp>
      <p:sp>
        <p:nvSpPr>
          <p:cNvPr id="7" name="TextBox 6"/>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sp>
        <p:nvSpPr>
          <p:cNvPr id="1026" name="AutoShape 2" descr="data:image/jpeg;base64,/9j/4AAQSkZJRgABAQAAAQABAAD/2wCEAAkGBhQSERUUEhQWFBQWGBoXFxgYGBwYHBobHxoZGBgaIBgcHCYeFxskHB4aHy8gIycpLSwsGh4xNTAqNSgsLSoBCQoKDgwOGg8PGikkHyQsLCwvLCwsLCwsLCwsKSwsLCwsKSwsLCwsLCwsLCwsLCwsKSwsLCwsLCwpLCwsLCwsLP/AABEIAM8A9AMBIgACEQEDEQH/xAAcAAACAgMBAQAAAAAAAAAAAAAEBQMGAAIHAQj/xAA7EAABAgUCBAQFAgYCAgIDAAABAhEAAxIhMQRBBSJRYQYTcYEykaGx8ELBFCNS0eHxBxVichaCkqLC/8QAGQEAAwEBAQAAAAAAAAAAAAAAAQIDBAAF/8QAKBEAAgICAgEEAgIDAQAAAAAAAAECEQMhEjFBEyJRYQQyFHFSkfFC/9oADAMBAAIRAxEAPwCOZwtSUuFpt1sGyQR0P7QDM1RSkHBOMHLF2a3Tu/aCNXrkrsnnzdiwa42v/qAVuq+QwNg9LAqBuwa93yYxxVy0eSt9mS5Ze57Xtm++7WiahsuwYZfFrtj07wFW7AAdRZvWw2b53ME0kOQTduvqX7MT6VDDRXyVSCjMs4Z8EHexu9rkdB/aBXKNnYWFOM974N+t7NEiRyqIPuLkG1u7gEP1B2MeEKVLySkioexL4vYm9+kCzkapUf07NlO9t8lr97/OZSzSktm5LkbqfezM77RvpNBNmBSUJqKRckBrundr2f06wZK4CAl54KVNSEggJy+3UsbQs5pWLKSQIyZqfibmYk2vlg2Qc9i9oLQ8pNNRWB8Ja/p6wFq5aZNVJ+J7EvSWLOfz94GXxBXxJUEnN9zvl2/xE+bZN21QWiaonlJBLi4u7OLHt9o2RqaQHIKixIFnFRdXQWIfr06Q6aWZlSksoEJJuA5HTGz9oyZo1osouDgsxN2OCQ7MX+2ICaYNGylqIZLFTAsRY2qLOej+jWaPZugWZjJBNyQCzkOCQxN+Upf0MSUUIFX6nRVcG5LBiDSLgudwDjDDVSKKKiR8VJDhRCaEVBLdlK983MBvix61YrRoQxdqaiHWpKXDJILEh0swYO7B+wYkJUmZzJDkEkvbLjFmve5YncOW0zQmgmpKiwIZVrKIWea9wMOckbAx5I06wtVgoDJd3mPS5cAgk0qYjKjkQ6oehVppHl0BTGxUcWtV3N2J5XcH0iHUz2UUkMOU74wNyScFzsdocavw5MmlUxxslIJDtcFzYEYBwSLs5jXT+EVEFPmhLAgBqhdJvsxdriOco+TnKPbYnlzQtw5F3x0B9Dg/SNSshBa7WIJBDO1+oHXvnEM53ApstakpAVTkgh2UCU/E2H3t6wErTrTUgoUSl3YXc9FYxZ979YdIGu0RJn84Uku4du4swvcW93ETglm5UhJJutN/S7gG1j9IiRwRSiClTFKgXdwMHb1tc7YiwaHw/LKBU77972e1rdCN4L0CbQrRrN9nGcXbBx7GIllqinFA2OXT8gC4MWifwuVYNS39BYfJm/3AWh4X5CpijzIsUUkqIH6gUsLkFN3LAdhEpk1JCbRIKyAyiSWIAe4B5vzDk+h40K0FIWLAOAea7qOQGCh2O0LeIcSZaVAl0gMxZgHfe+LjuYtuk4uFS0qIFSgkK3de75a+L4bEScuLGuin67TVJCahUDbcpZnub3pv77O/qNOkkSy6QoVKxVdJuAdnKWZvvDOdpBLmcoKrk0j4tmu1yHDnJ3tnWZpVC5L7qBfkcMGuwa9xFuVoLmivf9CtU0MEEVAi/wCkKcABsWST0vBczg6Zcxih1FJNQHKAbML2Yb+/YSapSpVBCd0s7MSwBZzYnmDwRO04DLN1FCQASAAGJYnHxAg7lxhoD5WM5NnmkmBCaSpKbluYBw5L3IjIBncFqLpE6Z1UlKlB3L4NugF7N6DIT0G/IOEfkk0s13pA+IFgHJuWsol8ezwUmTYBxUOVRBBAIpv2DFQv/TiIdMl13IKSzKGVXs9uobuRDDy7EhG17N1HXDM7etmirlsYj02hqFWTbJ+Ih/1Yv9LjBtPN4Z+lIJAFIzdTVEuAf1OPYwPrdK4SwKVJJILMGKgW67Dt9onka5SzzACqpyBsrlJHcPfqHhXNvZ3LyQydEoJWQHByUqdnST6i7HAsD1MQTpqgKAXcsLOQafSwJa46DpBeqnEGkhV71AGncno6TdY9QRvAMiYozEFOy0MwuTWBk5z7MRBUuTBeyy+FPMQZlcpSQqkuUlLkODYjofx4Za2eCC7kGxAsfb86xOhRwY9VJf0hXBcrZF1ZU5/A5gWUrZUsId6c2IAB/SoX65PUQP8Aw0tKqWWty4p5iO4QxCmIu47RdVLb5YgTT6VKSWFj9ss5vbEGrDZVjqPJW5QpjZzykXISaafhNwBb9od6NYmoCiDkEB7gjuDfP3grXcPRNWnl+G27Mc+lhbuTAnD5CpMuhYHKTTQXdy+CAQ3faOcF2CVNaJtRpwoWACgzEioWZrG2wvkRvqNZyBCk1JYAm9TkkqVUCCRfewID2YxHq59IB9R+fOM0KUzTzAEC7ddvs/zhJJI6MuPYvmzwKkn9DFjd3Tz8rOACAS+W2ESaPXBT1CkhQ7Xsxfc/27QzmaGQljSEtjLdMYfvCqbxCWVuiam3KRvzcrdDnIiccqYXOxhNYABJYDqzkXL9AcCIuHazzBULDb0xcv8ASB5Uk8yV8wVhQs3brj94J0cilLDYxdR+SbJUaUJWoi1VzEkxdt42Uqw72/v+d4xSXAho6OBPIqN/wQQS1hkfSItQprA3we3b1iIasJziC2d2SzCRAmq4fMQmYqXOMxKqnSpwoOX5VBQwHta3pBP8aClJAyW9Gv8AnqIHm6l1OTb9tvzvCTi30woqSyEqNaaQ5CkkFmUHBLlwG3z6w24RoJhUyWpfmVUWFrN3u7D53DuxqJZBBBJYsGsdgPn29YKWhMqWhKAyEhgOgtCykuh5SEieHmUutSnAJJLMHy7X7w1/iGbcln/zAepmgVJsagQ3Yi5+saI1KBZS0pcsHtc4ESbrQnZnGNMDLK2dTpFhfNtsOYH4PwvzTWokJDUnYkOFO9t2/LZr9UklIrdmLJVyqPUHY9H+V4g0GnVLBVIm0gm4WkKSWYeosGsH79Gbqkx60WQagJtYNb5RkI1a1czmTR0UxtULFqmLYPoYyHtC0xVp0YCSTcBn7pf0UCO1wOsS6bU1rTTuWd2ALCzEsDi/b3giTw5JDvVUzUhgFYSKiGv0Y+oAcbJlBSlTACCmWZrnZyE0nZiSo9TS4wWtSZqo1QJjgTa6LpVYghycsA9iCSLH6kOSumYsWWEgpd6cKD9Q7Pe2+fiif+OWlSQbpcpVUBgPcdWYFvfeIjLXMUVAKYJckBSlEUh05Jcjb1MTSfTFTN0yEJUFy1KUSKAWYixKavhYY2OXe1leinCUqWrUGZyrBdIdTghScnDhyzm7emi0stkqYgqcEl8sbnuR7taBJkqkmzFZuNnYDGW/Oog8aCkdP4RrfPl+YlQKXIFinDbH1gwTGMUzwbxB1+QkMDXMCnu1I5QDZ7OS+xs94uC5ROwJDj7W+g+QjrsjJUzJywCGwfu3X9vlHkosW64+/vHstJHaNVjCs92uHyR22PrCvQhPLXe7v1gGclg8beeyt9z+8azlk7Q6bAxPxQTFJLEAsch7tb2f3hVpeKTJVNRBUC5YMCx7bND7UgAX/Pz3hNN0ZWTT7nDesCaU0N/YXI10/XTPKkpQLVqJqskEAh+5IFhvtFjneCZKFFaE0uxpupIsLAE9t+p9Bv8A8eeGTJk+YUGtalErJupBPKw/pYBh1eLt/BuMRGMXF6H4NvRQjpaLNb7doyXYkdz9zFp1nCrwun8LYmzb/d/r94omSaadMVzkcoI7/n50gSdOpDD4jjt3/b19IZ6giWglWNur7D87wnlgqVUc/gHtBcgeDJcu1/lGq6Xc2AiWfMa3XH+CbPClXD1rPxGnpgn3YwqUmBbJuK6hJUmk2a/QX6/jQuVxdKFKHxEAYIB9L2IsS/0MIfEM2ZLZMwEAHKUKCHItzKVzfIXB9otHKK3I5g4N8EgKHZvif1h3jfk0rHStl44Zw1WokJnylUTqnp/TyqIYE4BDu7g1HDRFpuJTZ4aZLKUEEiYlJYMHqLuwzfFukF+HtZRITLKSCCdmtnOGv9DG3EOIahlEFktZiDcdyHv7O+IzpS7olVsrieMy5c5SFJrCblYVfLWsR0s/vC3i3GStaTLl0pAf4nJLBQuzBth6xBr1pK1AJNSUgvaksWAtcsS1ssekaaPTkomMEEJGSonZs1M5NKQBuYtDGlsvGCVMKkSglJJKVAKqKmocs6QwDFassHcAGzGPVcTWlqVWU6i3V2x7fUxovUkISKcMQkpGAHLgNlWSDttHsiciZSwAAUEqd7AkXGc7b/R3kt2jn8skVo1TGVLsG2LX9AGGxjInnyFJUyRYd027XScRkZ0/snV+SzTtPLS38uYQlyChVgkAsTUC6hdhs2bxKNIEK5lpe7OQMTKk8ptcqYvuzXsI9TrkJCVI5rHNgXyHBFmUGf8ApfoYHnMAgpFmCmsGDpc9LOlwL5wwMP6myl/BFxNAW04JpOFDcs6ely1u7bm0JtRNdVSXoAUDY2UAUl1XKhZwXv6giHsvVFUsJZrMSSSTYJY3ZQsbEf2G2jk0AjIL2N8xVL5E5KPYilambOXQS6f0+ZzZ3qNSksL2LGzPiM1PhNQoWpSQLghL1DY3ZlFmvb0iwzZAsQkA7kAA/MCJSCR1Ec9CvK70BeGOAplzCuWon9NK2slw5CgLmzMwzmLWlBDi57H8vC3h8qm8PpKAQ8TcqJuTfYPSLPkmz2vkAdYml8OuSAcB+jXu2P8ADdBEGklKM5VVwn4Pdir87Q8TMa+5tfaElKmFMrOv4YZawQ4QXY/0lmY9i4+vrAeq1DvSpglhi5cKP0AzFo4rqpTGTzLUsh0gk5LliomlhsGAszbUrikg6ddExJSWcOXSQwLBeTm4NwTYkGKRq7KOK7QNqllTEqYYDl7DoMkd8WzBXENL/CJUmZ/MqCVIXKIIFsL3TkF7g7NFb4l4h/h1S5jVr8xJYWHKoEB/QNt8hHQvEMnzko1CHXKnIExJY2ChVSQ3vBm7ha6KwXGDlVmeA/F6XRplJpSyqVqW5qcqpakADLBzsLx0GXOScEG7FuvSOFjTXPqfvAfBOPjh+vrVWZZUVzEIIFToJHKbKAJcAl7HG64MzftKYM//AJO9a2Q4hRNRyObUu56Dc/QRNwnxbptSSiWvnAJUhQZQG5I2it+L9WtSkyZQJCiylJfP9LiwsQW7iK5ON2js8U3yQk1OqM+aSH8tNk/Z/f6CGqNKJYFknqbu/r+bx7ofCExgVLCRZmSXfrctBU3gywGExMwpABaxHRwCWjJdsxOEu6EutmAnpEUqaE/F1jfWaWi6g2b7A/ggbVoZIBv062vF4p+CfbBNTIC5agoVZfd/aPNFwxEtLmlKXADgC5YAZuScD6WJiZcwJDE33HT16feAtVxVNYWpR5QyQ9KUvY2GSdyX+TCNUnWmav7ZZdAhJHKoFshJc7s/S4fG0BcTmmdeQHMqpJIP6iUhQtlkvY7k2tC5XHJqyEIcpa+G7C+2/wDqDZM5SASQBk4bqTsH32jBlyp6ROU66K3P0NMwpnfy0qUGqSDYAgmkspN6rsQzvYxDreBFCQ4SpCkgKIUw5GZkkcwKgln6CLNxjQHUUJJSkhwlyXKlighk4GLnd7dR+L+FloSlTmYZaKEsopcfEzn4CS13I9MQ0cydUx4z6EnDdUlExSpyEkWEtViHcC4/URcu1n7w78QrRMlIUkKSWCqgkEAOC4JUO3UZOwaqz+PykuF6YomU/qF0Es5AUkguNyN9ovWh4FWEhd5YSCghRcsEBTvgVXAD5DWhHcWmx5e1JtFNmccLu9DsWNncZDO4OXf6RkWWdwgSVFI53JU5Evc4/wBxkBzhfRFtX0Dp1pXhItysUuw5iQCd+YY+ogjRBgAkDltYB8AbC2B0xChWpUbeYnAwTn2Fx65Ym22krXTJVK2NCiQSXIwHItcjdtuuYsqK8G1RY1SSdo8/hyNoXI189aKkiWhJdIJUXqa+zJAtnc5ALxLwPjfmChZFY+FieYe/6huxPWGUleiLhQaEPEyJbRIrUAZxv2EaaPiMuYkKSzF+2Cx6YIzBexavomRj0zDPh8/Y7wCiYm1xfFxf+9ollhsQjQKG8lIqc5iXUrpIH4XgXSz7397ez/t8oWeJeMeWE0sVJsd2Fmt+ZiconUFabUJROWpZAp3JAAAS6i5sLDPrFX8XeKJGqmpEldXIQMsog1KCSRmli27pIcRk5cuYhQmKSVLWpJEwpSgg1FQub2chmwc7UjjsmVK1RTp1ilkzHSaghd0KSC5wliz9BD446NOJKmgfiaVeeZatrN0GEq/+xAV6LTHav+LfFiZ8gaZRPn6dASXL1pBpCvUCkEbOI5Fx7TFcmRr0DlUFSixDhcuyHS7uEmnGJaTvHQf+INDLOonTXNflgs1gFzFpLnZX8pwnoSb7aI3GSS8m2KcWkWGd4XlIMwqBJBJDlhkkYbZhcxzf/kPyJerTMkpSF+WLoJUHSKauhIekEC5b+kvf+Izp2oXMRSQalAJwSztnJaKT45lTJFAKZqQElSiEAgOsJDqcUjDHcqP9JjBik3OSS1sxxbtqKKXoOJzpCyuQpUtZBSodUqsbGyvfpFoR4t1aZqZcucqWqYlT02D3UAAzJFi1IBFQZrx5wfwTN1ARPM6YgeYgeXMKgRLL1TCksaRa24u+HsHhPw0ZOtTqFlM0oroCDzFRCkgUqZT04OLjDGNTfV/8L+DXhXjTiKXk6pMxHNSJsyS2zDYAPYsrL52h5I160zJawBWxq6HKVdLE3F+m8RcW8GaVanGmEipRmKWla0KJUOdDkgFN/hBAGRTePNTxrSSCgTJqStJZICgS72BSkFR3N+ruY5zit1bEnK3o04vq1KVMTNASm6VJZm+5x+YhVP1AJ5LAMAcGzAY+H8xFmmcR0epV5kxBBs6gFCpgwdje3UPYQt4zwiUS+mnBjZUu7jNwCxI97fasZpL2oi0u4iBKQpVLh2eJTwkJFSgCGd7Eb3cZgGX4NWZhK1ik9n9iD7WI+0G6DhM6TJ8kzh5YLgMCWuSkFnpJu34ZSlx2I6XkX6rxgqVLqmaZkuUpWk4eyHBwrc3ALEQdwXxEJ5SmaUpSAcBqlMWBJJ3vZrxPPmy5iUy0gLCgPMBAIAJBpL/qDX6ON3gnT+FdKnlTKTjcqJ+9vpgRkyceKbXZz411s04e8/VJpPLLNb9aSP7j5xZNSorBQzPZyWbocHeKlOT/AAWolTCpSEVXyp04IYXIviG3DuLifOmUF0pAI/TUGFw92uMtGXr3EafZTeOz1KSl0AL5hSoBRqSUBqqXICz8PK5Bd2aHnAPEhSiiatK/LSOYq5hUxQkuRuUpD7Aklg4Z8TVp7kygpZcJJCsqL2IIBdV/vvCDWaVJmLACShQKVWJUq75JuBsKm3viNfqRlSejRcWtjkePdI5BMxCkmlSVSy4IyD3GIyFvDeC8OnIrnzAZrsqqchJ5eUFm/UAFE7lR2jI5vF9/6G4w+ytuUVAcrWANr4Nj+YaN16oslCXAfqWCiAXp6NuYgVOC0sVBy1zdXqALgbBwPeJtNODpTTYq5behb1d898PHpOCpNleLStixc41hRUUpe4Divpd+gFiI9lcQulaApNLs2QRY4YOxw2IzUSaMgFvhcABttsl/xoiUhYBsRSxS3fs1/wDEBwKONqx1MQdQhJmTlLG9LJDs17P16em8Lpk3yn8usF2a6gcvmz9PaApkpZwlQd8A8pAf3DvmJdLJJPMeYAOHBuSbv7Y7ntE3F9tk+NK2M9PxZYIUpxSoNSS7XuAbWs4cZjoHBdSrUIrlpJQLFRZIqtysS5VcYt3w/OZRpNxbeLX4a4x5B8kpWAtfmJmA0hLAIW5YpWlmd7M/YiLjXQvpKb0WtCFUlQwASS+2DZ39mgOZoJk91JlCZSAL2fO36gLfO0W7TzPISuYwVKPMQ4BHVnNKgeji75ewev4nLllUxIew+EtZ2JFwGa7uBbJuIF6CsKVM5d418OT/AD3mgolg1SC1UtQyxKHIU1lWdxukumtrkCUXZRAs6khskAsSXBY2LXeL3M8WaiQZpniXP08xR82Qpdaf6VBJLqSp7lJxckDYbjPhCTqJBm8NVUFkK/hpnLMSUJVyoe8zJsSfVWI0Q2tF4xVe0q2llpV5iCXTNvggBQJvl0mybWwNrm9/8T8Cnqnr1CZhlS0HylJKQrzL1qRe6QHSX/8AKxzFE4bpwmYpK7FVQe45ghRAYgFLKwTuLRYtB42nSlL1EiiqYyJiebnUKvLNJJCSOwFikWFgi1K2Fd78HQuLlY1MxTpQy00KmOE/Ak7Avg4gHXz1TVrmzCnmpoSOalA5hVlKiVEkEYDMcgAcM8VTtVJUVUKrC0sUPi6VfEBuPYmFEzjIEtdOoQicmZMl+St+dSaQUpUUAKU5As27FTRnUWm3Fdsg4t3w8jxa3IO/Xv6wFxLi6NKCtSmIuADd+g7/AIWiDW8T8qSsqY0AEkEWJAKUl/hUXAAPURQNXqlT1LnTXoASADZnWHAO55TfeLVe2JHG72F+IPGmq1JutSJYDBviVbdbOz+g+8VRPEFCYmab0LSoAFvhIJAO3SJtZNJUBcJoUQB8IFwG6nF4v3/EWklLlzwqXKUtNCgVgKUygoMEqBpSALkZKmOI0qoK6NVqEeVDvh2oSoJWn4VJCx7iofnaCZc/J7QsXohJCkSbpQ/K90BTqFs0s7dAwjTT6ebMshxglV/UMcd8vj3VzVHntbHupmGWBVyqIcJOWtcjYXFiXhTxdQUKK01s7PtvcDpmDJ/D1KXVNKlFT1EFmJL4G0efwKEKBAS4HQdMgxO14FbS6INHoUIopqWSAXskOQFZY2BJ64MSni5llQTQVAMHBIJteyhgvbe1xuWkssQNruCy1qq+bb+28LkSmqaByKxqeGzdQtS5s2uYqyVF0AXNKQlL2uQLbnckl/woqTKpmUpmS0kBuXJNJCrhYIsR6gjEB8R4aqWlSw1Kbu5c/vZ8x7oNSJyQtrgFJt3a3UHtbMLkxxn7UPytG+inpTV5gJWohVT1DoE3cgOQL9OkLtVw0qaWmYwuVkqPU8v9RYW/tdm07ShQAw3axfqPq8LZulnV2AIsxsA3VwH9m/vEZYZRlrYE2gGb4TkPzLmP/wCKQ3b9KvvGRrxNTTCFrAItzKoLbFmYjuPTZh7FOWRdtllln8sUL0jgqcEHALEP63cEvGkmYpDWYB74Y9QSzEZDC7CD5ukBX/U3QhLDbdgIjnT7EJCrMWICwxcYUSAkWa1z6R6Cdo2ftGzaTPbmJJszsGU+Qp3qBB3za4aBtWgMTLGVcyQWILkv/kO28EaX+aFEBgCBggHpyjpbpnER0UEGbeksGAcggsajcYLbuBaweN7aILugE6c0KLlXQ9HKAPoTbsY04MlQXSCKSCyndOQzNm5ZoayJKJilIPKgJFd82LZsFHd+0LpGgda0IuCbuCwTZ8b7Nbb1hYyTtBi000xwkzE8plyxMFwu+1LqpUhibuzs/wAoPlz1EhauZYYVAU2AIwLDJfq93jXSaNgE3LBnJclsOf2wIOTJ62gIm5/4kMtBWzsA7hIwPQdfrDqTPmgJAWWSXS7G7g7guHa0LETUgsT+4B2/tDjh05K0uggsB2Y3Z/lAmlxEtmulkTFLKlLK1FRURMCrnZRHKyh1D2NNxDXR8PJLkmoMzcocF3pSyanvUz94lnrC5juS1ge359vWHHD0DeM0bSvyTlkk+mVvX+H3JmFLzFEsq4N6RzN8RF7kHF3in8M0nl6lemmj+TNCVJ5gkhXwSlAkcoqJCh0B+JgY7JN0wUPr6GKd480af4ath/LIB2sVAG4v8TX6E9YpGTUt+S+CcozSfkA8N6Myp6pU00rM2Y49TUAHcmwsT1vgRrqfCmkGrmzp81QVUVjmSHqSThQLUuwZu5MbS53nSZGrmck2ouSpy0upIUcAk0PbY/JIuYVzCs7qrI7VWEJzcZNRFyZZRm+J7490ypXkCYtPkHzJ0zYzZqiagUmwAQphf9awG2pn/ZihZRYEpASkAfDZnyoc3T2jtGr0MnV6XyZwKwspDiygqoCoFixqfbD7GOV+JPBn8JMMpc1NCklSVByspc1Ap2+HYt+2jHNTST7LwyLIkn2VmdqRsAksXDAB3BJsWBtsAD0GIk4WJyFeZLdIZqjYN7i+Bh8CCq5UogS5fMzhaw/ZwMP6AmAF66YZhqUCraoEt2awB/HjRVrRqUBzL8QTtOVKTMNRBBcBWWLsQXPdrR2TR+MeH/wcqdM1Eu6EhVVNddIqSZaQ4U72AbcWj571S1r+NT+ggdA5mU9tjvsO7ekT9BNb7BLDFo+lZE5E+WJkqry1AKSSGcG4IGWI3LZEA6rQhSSLPse8VjgP/LGllaGVLWFebKliVSkVPSAEqywBGXILg2xD7QccTPAKCFBQcFOG39L/ACNjGZRcO+jy8mNx8aAUWN7Nn2jWfqDkfKCeKy3SVJ+IC/pvC2QsLAiqIh82c6RuCMQt0mipWVYsQNg3TtExnF7bWH56vE4LhusCS8nCbi/FhLBclJY+lsl8EO3Q3wITy+MqlTSu6uqSbEbtbL3dzvbaGfHeGCYggqAUOZLsMXUHPYfMDMVvQy/McOUMCwykl7qvd+pPWGvki8UmrY9mePJQLGUvA2T6/wBUZCDU8IClEhTbWLDPRj6f5eMiiqiyeP4C9QFKAUkgAi9skMAewps+Ax99JuiKaVEAg1AtfI+b1HHoW3grTa1AmJ5gCd1O2GDEKO9g4u20MdRxEJSoqomD9QSXs27XTY5PWIuUrqjuUlpIruj1gkOhRCiouDgJtbPUMfl7SanWuoBTrSpIdLfqS5LbglsYL3iTX8LqZSf5lQFyPiF2JA3sX6ENho100tKZiBum7B2Bu7H1LkP0zeHTt2hml+xtM8NzMpXcsFAq9nJbnffHvDzQ8JShNKQfU3J6OfxmiWUt4Ml4hmqISm2QK01Ll4DXOJzDHUqdg9oDmyvT5t92gqxbBJoGz9x+4/t/qPODapYnhMs5uoHDMSevz2faPJ8loh0q2XWXBSCQRarBYkXIf7Qs0Mvsv8kt6w34fq9iYquk1SigO4LBwbMd4KkTiDGbjaszl6lzw0IfFnDPOkLCWIKeZJ3AKVHOCyWiLS8VAHMW+/ygpXFE0KVgJSTm9r4b+8RkpLorGbtHJ9CvUCSmTNFkFRDHYknIzkwz0UpTh3AfpB/DpyQdr2IIbtDD/rk/p/P8Q86TujsjuVjzw0aZYJ/PbaA/HPh9WtQgoKEmSFLAUPjJYFNb8gpB2Lkp6QuVx0ymShIUB1t9N4z/ALxWpYFNFJLAF+jPsWbPeGhCcXYsJOLtFP0n/Gayr+dPou4Et1Ei3MCoinI6mHXh7/itAnrXqJhnS0qBQDauwIK7k5swIdssWh6hTkO7uWuW3yxuG2NvpBcnUFOPuftt+O8aJTm1RZ/kT+SbVf8AHminKStcpKaU0tL/AJSTd6iEU1FmF9oP0nhyTJleSmVL8tzUmkEFy93eo4z26Rto9faDVawEdxGdyn8iPJJ9sp3jfwKnUyJKJJRIRIrISmULlVPRQYWJ3cntFY8LV8PPk/GlanWSGIIyR0Hbdo6FqtW4N4pfH0ALSu/Qt6M8PGUmuLOlklJcW9D7T6msVEUk93tt6WaFE1pcwhJHNjt1+UCr15Sk0vi3yzGcKSck529c/npBUq0SJVTgFUYj1OofH4Osaa/TLSahcEs77bfnpGshQa+YebXQCfT6ITFEqN8ezMRCNXDqVKS3wm8NZmsoFrR6qYldKwXqSx9rN69vSExu3Q8WL1aRzb3wL+8ZEmpACi4/1tGRfiMJdXowGMtvhbmFWO+PpEX8aoLZyLskpsU9Dy3b0D9BYAlJTW5JSgPSKpgS/QBhkbMeud9l6BafhJAuakJUamw60gs3qx6QPtmpN+SdC5nl0qSVB2Lo2y+L9XBuWftLwnQoAC6RWXe5sXLgAlxne94U6LSqWCAogCxUPiy7VEknPWCNLppiVHms79z39Y7HBptkpFgSgPEqEjqPnAqHIs57wQNOfQdTb/Zh2iRrqEWFx8/rAs6V3b87RPMnAY+f9ukCTFnO/wCXjn1oIJMmNj89sfeBZiipQANyRmJ50LtTMiLVvYbst0ico5Hy/s8MZZJECaEBUtKyXKkpJ6XAeCAekB6VEGblLdo01mtIlLHZvnaNnfMC8RDI7Egfv+0KGPYsAOYJk6lQxVi4S+PaB0mHHA9YgAodlEu256erfghlT7CRabR+YnmC0Pgix+RBsYaydOEt02jdM4YcR6tbftBsFkU6SCpJZyCSCLsSCm7Ys/yiRKusaJWdvz+8elXtBtBonQspdsjbY9Hgnz+XJx/aAkzBsX6xhWQbfnaErZxnm3PeFHGVWDj86QznCFnGEmkkev8Af9xDpI5CtYH5vBWlnN6QDPmXl3sa39qT7YjRGq2+frA40zmh+VBRY3T0gDVTpcsc6hLu3OQH75+0DjjyZWUqUOzf/wBED6xTddqFrnLUtNppUSP0ggEilWKgw39cwySkUx4uReZuiBSFoNSTukhQbt1iCXNQlkBQd6qX+rH0iicO1U3TqKpSwkkXF2UD6uk+/sY34bxR/NM4klTBy5LMXA6bfjQ0cVbReP429PRe9XqZYVdQFhkE7dgYyOcf98U8oK2FhzEezOGjIf3fBT+O/CLBrgVEMXPxOrmDlnCVD4QMOzF8xtVSoIFyWNKQ9J/qr/Sb7Za/SDp+kCQqZLSSrDW5Xd7u2W79ciBOFy1TJxAchLEnZiC3qdnHQwsZckkgck414HulSKQGIbqSfqbmJRJieWkNvbsR94j1WqCEkmwAJJOwFyT7Q6fgydsyw3c9P7nf0HzjZU07m+B2H7ekQSFghwQQbuL+8IPEXiDywRLUPMf1IANz2dmv1MDbdDRi5OkPVRXuO65UvmBPKR3cEsQR+faPf/lYpFUu7OaT9nx/qK/xTiS9QAaQOZgkOdt+puI6KLY8Ur30PZXFETByqc5Y2IHpC7XcUSAQCCd7Et9YWjhE1N1SyB7E/LMRC59B9P7wVCLdpl44Y3aZbfBnGUhRlLX8ReWlj8W7HYEdbReAY5b4emJlaqWpTAFwT0BBD9rteOmInApdJBBYg5scGJZY09GX8qHGVpG0ybAWtPKPX9jE5MC61Vh1f9omjKgJS2gHVKfr+YvB05DiFmoStwzd36Q2ikT3S8XnSl11FTBmUSQR3D9WvFh0PiNMw3NBGyiB8jvj6xU5k4u3z/1Ay1bEfL8aCkW4WjpOm1yFFQSaiL2INi7G2Y3XqGufpnZo5jp+JrkrC5fxAgs5AIcEpPYs0Ov/AJ3Lm1AypiCMBwp9iCbUweD7A8Mu0W+VOrBD2/8AFwfYi46wUnUWt1jmvBUz9RqBM50y5agQly1QZsFu5b946DJWAk9B9ty+B/mFarQs4cNWGLmgtZhiBtQh0Ee4/PlGkqcSBn1IZyMxrMBY9G/PrATa2TKrrNSHZ2IJ6AXF746fOB0cXly1hCiVE4SllPl92+sR+IuDrMxK0EkCp0vupv2AHygfh/AxU8x7GwTltr7W6f4g1H9mzSscFHlJnvHtWqpYQkJApAcF7gELf/8AIHYMGhFKmGUSFjoSDnqz7luuLx0ROllqTSuWmYlmD3I7hTcp9IqGt8OrQu4ExLuCLD0UnYPe3pvasJRaaLYp45LitC9SCpRDhklQ7Ug2U2OvyHSBtRNuW5UoskHJJs536mCJqgHQLi7nqdz+dPmPPBc0hytTjdyThtjcW+8UWiy1oXzVJe4jyLKODlQB8pQtgg/6PqIyJ/yYrwJ/ISGc6Y0wS0EhYYIuXCXALsdy59H2aCuH8eRLKgUm6yxAd/8A6s4HoDn3Is7RtOqcikuXZrulIBAd+gD2D4gTUuVhDgIs7MA5d3DMz7nZz3MImVRTLYniktQcLQ3/ALD++Yr3H+MSzyJUFqUWISX3uCQ4+sKpCFA0qYEgsABY3APvj1+sejHlagLCCoJJCyBbDKZnx3P3i3SZSOJJ2OOF6pYTSK0oYkfAN8XBIL3a2e0Kdbw5CpilfzAmrmJLhRZ2Ta5v7CLTxKUgSnSoBJBUFbMUkgv63jafwGUZSCpS3CRzBRbq9ODeIY87S3oEctfRStVKsk4SQA3aotc+j/jA3hiKEyyKTUVLuWNLBI7PUCr/AOoZ4m4ppaZaQAbXdmBIZCR2IF2/8j3iVMkFZLMlgEAH9KWSC/o3yctvSU7iUlO4BSpwySD6F/kMmE/FZACqkpN/iYEF+rQ14PoEoXMYM4T36/e3ygufKexDjobiMcJLFK4meM+ErRVkzg5K2IbCRfYPn2i/cA18uZJQJZDBIFLhw1mIyIpmq4GApwSEtYdD6nIifhUz+GWhdZpKglY6pOfkz+0bnkhNaey+VxyrT2dCMnpEGv0bJT6/sYa6WW7XyHiXXaZ0MBYKDn2MZ5So84rEvTO8ef8AXEw8Xw8sWAcA/vFZ4z4kVpFJRSxWpqlDCWBUruxKW2z0gw9+kUjFydIScTQ61hNm5XzixP52geaILVKbH5/eIQmLbRdOlQEuRVEE2VSR3zDJKHY/n+Y9mSbv0/cwXKo2P6lDjgfGkplBKqUEWGwPQhznr3hl/wBglSWqAZmS4Bzlnch/pFB42GCR1L+gGT9YULmB+xO3q8NCHKNsMcHqLlZ06T4rk+YlBW6lqAYA8pNmfHyJvDrUatKCKvs8cYBNhnp9vWOleFdSudLSubM8xSSpLEAUth2AJUQxcvmBPHx2JmwcEmhxPkA+ncQLL0zfOxhgZcRmTvGWSMjIUyRiNJukJHKW3HrA2rmlJJc4e2YEk+KJaXTMMzLVFJbHza3SGhF+EPGDfSKlxPS0TFpAIYsd29+j732g7gWrlaY86TNWohikA07WGai5vvE3H58uYupPMGTzAgE+xDnpC7RamXKmoXQSarAn52A72tGuSbjs9KuUNnRP4FHT7R7EshQKQUnlIBG1jcR7GFM8yim1qdyBa4KSWUWFn3dIuOjBxEOs4ao3lksLpJBVlIy3M7VBm3gmTOJBKhyhnGQguG7qe4qy4HURmr0eSCElgA6gCA1wdwHYxRS3SNKlTAkrBCiVUqQCoFSWAUVICrXOS4wQT3iWfw5ZdIHmIDMlgVAFjzVDl7sNjiCNBw0Kmla1EoSQAHPM+HJv8Vz1fOYh4jxBalADzCQ9kmkAuBTSl3LqAy/1ii26iOtvRDPJQhIWUIQMIB8xnO5KiA3QdDm8HTtWoS0pQzkhDqPw3Z+429esSjwlNmoDlNAIJCnNRs9g17AVWa5HZ9pJUxAKEtSwtlmSEsSf/U37HpGbJkiutkpySKxL0SkTFoUpwpLqLsSwpBAHwkXNsNBEnQSiAACQGYlROHbfF3aN+KLkpmXSgmrnppNKnIBUlsuFZIfeDNMlNJIYsCTbIAcltrRDJKemn2I3JsQq1C5WoT5iRSrkCkgMXw4aoEFsk2O+YYaxVKVL2Szno5aI9dxtUuckGVXKS9SbEqtkMRi5AvVaPOLTf4zyzLmGXJKK6E3AUFKSupO0xntfYgl4o4StOapfJZ43pz0Aa/iSSAlNRFuYJcdgD8oQa7ViY1mSMevf8+cWfQadqgH+FaQoEhR5FrFx/wCoEATeFmdqZUuYk1FUtKiGBUlRBC6m5qkn4r4Ji2F44u6HxuEZaLH/AMf8dXMUiXOScNLXzMQMJJZgSMHdu4jpUzT/AMsDNwf3d4WHhMsJ/loAGwAYD0YfaHenNctKmKSWBByC9x09IzessrbSox5GpO0iDRIDXZr5swHf5xxTx1xY6zWLCQAiUpcqVtUArPqouRsze/UPFq+VEtI5lcyv/XABHc/Y9Y5h4p4EEqC3ut32TU7hjkEh/wDEafx5xU6fZb8dqMtirh/E1IQXdSU2bBGLAna/s0Ty+NgvyF/Ufn+jE+n0PmJdXKpaTWN7OErHq1/nvAC+HgKK0FLO4BNmfrvazGNdwfZpuDux+JJdizvZumz94ITJ3yx/bGet3hIjUKkqZSlKs4SADSNnJvjZ+kMNXxYGWPJupV7uw2J/LZvCSjapEnBtiHikwzFLYECph0YW+7npeFs6SQkGwGwNifTrDTWS6UJOHQn2yCevz6wuEzZwoHs/Rift840w6NuPrRAZlgBbd/wxbPDkoyaJjc2SDvkN8jFWkaVS5iUpYk42/wBYjoknTikMGsLQuV+CX5MtcQ6Z4gJwhsEOfu20bzvEaQOVJdrvZj07jvaA06V7RsNGl+pFy3TJjPxXwYVFeQfU8VKplFIBABKrhurD1AIvAU3h8sJs5fN3f9ge8B81Re/X8xB0k8vaHcl4Ky9uoivVaDlZPt/vMAqUEKBe6Tbcvt/eH00/5hHOP8wvgXPsHhoMvhk3aY94d4pMqUhBpLCxUSC22MxkJZGnrQk2wR/+xjInxRF4oXssvibUnTaxCZSEhBSmpA5QalKTdtiB7XObxqrRJrLAlCiClQJU7lylQSWCgxBa1z1ECcfM6ZOnFVNQIQ4Hw0gkgbsKTuxuTdoe8IVXIkrJLmpi7OBXdQu4KQo9bNZ4TLHhFMtkj6cU/IH/AAyv4daTdQUoKYglONwzM+QGDkuLQTo5TTpi0yyU+aozHyq7lKQDZIOXzvuA74TRRLd7pZK8KCU1lS2JWxspkXAs2ABvr9MJCSufLKkzAqb5omEskAuw5VsAp6WBPVwGyerdxRnu7Qw4T4i001JIVQuxVLIc+tnqHdoX/wAIg6ldLl0hRCgpIBQ5DhQDUgm24VG3hnhelUomXJVLnIUUk1mYlJcpdJWag92ObxJpNB5QUuUBVMWNPLf4f5i61KLpcApSkKs9rMwfLxSbUWxOG9AHH+DGdONCZqkgGpYpG7MzElV15wC94F0PCk+YkCYlKUl1Bakta7FPKC4sxYEGHnivhEoSkzykj+Ylc0S1BJZH8pwSjm+NDi27Ql08iTPFYkz/AC0ATS01BACVTEpstFRcpW9yW3LtFoK4p3orGL7IPGxQldZIWtTioDlFzVYKZTnva2YzwhwOtdYARLmE0FACS6U1FTeqpYYv+oQ70fh7TzpYUqWvUFQdKVq8uYVv5YqUghHwy/icks5BLQZJVL0miJKSlEoIoW9QUmapCioJ+JLKLMbskR0sns4xtsM7caXZz7jmrEqYsISSkTaUqBuGqSt22qx2aIPBWvK9XpxOClSwtkobBUeVnuBWQo+hIuTAut1idQpRchSpqljvk3vymkB2LbRBo1qRMrRYIHKxKSCDULguMElr/tpUEoOLW6DxSjVbO6z5IwnlHa359oE02rMhClBNaVEWJa7gBQt6W6DaIuFaw6qWmakNLWLA5yQx6XB+UFa8Dyykf0lXuMfUbx5EU4SMPTEyD5kwlV1l1KYWSLAB8C2A7t84rPjmYny0JSHLqVjm5UEhg9g56F7esWiXJSJdIDC5J3JJcqJ3PeKb4m0hGoRNKiJYlgIR8RKiVVNgJBDAv9Y24Nzsrj/awHRIl/yQBdaaLlilwSRS27qYjvg2gLRaMKqWU8qH5QaiSA9I5Enuc7dYzQoCNUm1Sqk1FzYigjsbdoK1GrQkTEpAAQpSC92KiWUQzKcg7Fm9I2/qynXQtmSvMJJNJWLr9T8P7MOlo2TpkS0AqZTA097kmwbc3xsHJLxMVVLCaWTcOCXa72JZ2tiIZ0sTJ1KSzC9rJS4dvl7vFIyvT6KRdum/sG4gCsJYOqhDuS5fmpF2dj+CFWo0UxLAIWR2SWfGWuR1+Vosuo1Kg8uRYhAL2DBnzlgkDqT7ABNO4jqNp0xmdwtQGHJy/wBIvButGmDdaJvCaWnEKBHISLd0/KLgmwim+H9QtWoC1qUpIBBqUSzpIBY94s+u1oQOgdvWOkrkQzRbmMULq7RrOnpSCAeZQYfuft7PFUPHQk3B9AbPBPDuJlaFzZhpCCDTtSRa4BcvU/qPYSjSE9KXYbqpPNbp9dw319xGK5UEgsfxj+dIX8R48qzAP17G4HpC6ZxqvKqSeosfcXHyjuGrD6Uux3NnAkhXzHxAbdj6GA/+qUXLoUCFUkEtgsTazHIiDUTlFtiUj2UHB9Q4PzEES9DMFSUliUks4pGD89nHWIW0uwVxXZBqNNQyVVuB+gOlipRzvnaMjJWsXLAT5kxHUJUoB9ywLf6jIcNH/9k="/>
          <p:cNvSpPr>
            <a:spLocks noChangeAspect="1" noChangeArrowheads="1"/>
          </p:cNvSpPr>
          <p:nvPr/>
        </p:nvSpPr>
        <p:spPr bwMode="auto">
          <a:xfrm>
            <a:off x="155575" y="-1790700"/>
            <a:ext cx="44196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hQSERUUEhQWFBQWGBoXFxgYGBwYHBobHxoZGBgaIBgcHCYeFxskHB4aHy8gIycpLSwsGh4xNTAqNSgsLSoBCQoKDgwOGg8PGikkHyQsLCwvLCwsLCwsLCwsKSwsLCwsKSwsLCwsLCwsLCwsLCwsKSwsLCwsLCwpLCwsLCwsLP/AABEIAM8A9AMBIgACEQEDEQH/xAAcAAACAgMBAQAAAAAAAAAAAAAEBQMGAAIHAQj/xAA7EAABAgUCBAQFAgYCAgIDAAABAhEAAxIhMQRBBSJRYQYTcYEykaGx8ELBFCNS0eHxBxVichaCkqLC/8QAGQEAAwEBAQAAAAAAAAAAAAAAAQIDBAAF/8QAKBEAAgICAgEEAgIDAQAAAAAAAAECEQMhEjFBEyJRYQQyFHFSkfFC/9oADAMBAAIRAxEAPwCOZwtSUuFpt1sGyQR0P7QDM1RSkHBOMHLF2a3Tu/aCNXrkrsnnzdiwa42v/qAVuq+QwNg9LAqBuwa93yYxxVy0eSt9mS5Ze57Xtm++7WiahsuwYZfFrtj07wFW7AAdRZvWw2b53ME0kOQTduvqX7MT6VDDRXyVSCjMs4Z8EHexu9rkdB/aBXKNnYWFOM974N+t7NEiRyqIPuLkG1u7gEP1B2MeEKVLySkioexL4vYm9+kCzkapUf07NlO9t8lr97/OZSzSktm5LkbqfezM77RvpNBNmBSUJqKRckBrundr2f06wZK4CAl54KVNSEggJy+3UsbQs5pWLKSQIyZqfibmYk2vlg2Qc9i9oLQ8pNNRWB8Ja/p6wFq5aZNVJ+J7EvSWLOfz94GXxBXxJUEnN9zvl2/xE+bZN21QWiaonlJBLi4u7OLHt9o2RqaQHIKixIFnFRdXQWIfr06Q6aWZlSksoEJJuA5HTGz9oyZo1osouDgsxN2OCQ7MX+2ICaYNGylqIZLFTAsRY2qLOej+jWaPZugWZjJBNyQCzkOCQxN+Upf0MSUUIFX6nRVcG5LBiDSLgudwDjDDVSKKKiR8VJDhRCaEVBLdlK983MBvix61YrRoQxdqaiHWpKXDJILEh0swYO7B+wYkJUmZzJDkEkvbLjFmve5YncOW0zQmgmpKiwIZVrKIWea9wMOckbAx5I06wtVgoDJd3mPS5cAgk0qYjKjkQ6oehVppHl0BTGxUcWtV3N2J5XcH0iHUz2UUkMOU74wNyScFzsdocavw5MmlUxxslIJDtcFzYEYBwSLs5jXT+EVEFPmhLAgBqhdJvsxdriOco+TnKPbYnlzQtw5F3x0B9Dg/SNSshBa7WIJBDO1+oHXvnEM53ApstakpAVTkgh2UCU/E2H3t6wErTrTUgoUSl3YXc9FYxZ979YdIGu0RJn84Uku4du4swvcW93ETglm5UhJJutN/S7gG1j9IiRwRSiClTFKgXdwMHb1tc7YiwaHw/LKBU77972e1rdCN4L0CbQrRrN9nGcXbBx7GIllqinFA2OXT8gC4MWifwuVYNS39BYfJm/3AWh4X5CpijzIsUUkqIH6gUsLkFN3LAdhEpk1JCbRIKyAyiSWIAe4B5vzDk+h40K0FIWLAOAea7qOQGCh2O0LeIcSZaVAl0gMxZgHfe+LjuYtuk4uFS0qIFSgkK3de75a+L4bEScuLGuin67TVJCahUDbcpZnub3pv77O/qNOkkSy6QoVKxVdJuAdnKWZvvDOdpBLmcoKrk0j4tmu1yHDnJ3tnWZpVC5L7qBfkcMGuwa9xFuVoLmivf9CtU0MEEVAi/wCkKcABsWST0vBczg6Zcxih1FJNQHKAbML2Yb+/YSapSpVBCd0s7MSwBZzYnmDwRO04DLN1FCQASAAGJYnHxAg7lxhoD5WM5NnmkmBCaSpKbluYBw5L3IjIBncFqLpE6Z1UlKlB3L4NugF7N6DIT0G/IOEfkk0s13pA+IFgHJuWsol8ezwUmTYBxUOVRBBAIpv2DFQv/TiIdMl13IKSzKGVXs9uobuRDDy7EhG17N1HXDM7etmirlsYj02hqFWTbJ+Ih/1Yv9LjBtPN4Z+lIJAFIzdTVEuAf1OPYwPrdK4SwKVJJILMGKgW67Dt9onka5SzzACqpyBsrlJHcPfqHhXNvZ3LyQydEoJWQHByUqdnST6i7HAsD1MQTpqgKAXcsLOQafSwJa46DpBeqnEGkhV71AGncno6TdY9QRvAMiYozEFOy0MwuTWBk5z7MRBUuTBeyy+FPMQZlcpSQqkuUlLkODYjofx4Za2eCC7kGxAsfb86xOhRwY9VJf0hXBcrZF1ZU5/A5gWUrZUsId6c2IAB/SoX65PUQP8Aw0tKqWWty4p5iO4QxCmIu47RdVLb5YgTT6VKSWFj9ss5vbEGrDZVjqPJW5QpjZzykXISaafhNwBb9od6NYmoCiDkEB7gjuDfP3grXcPRNWnl+G27Mc+lhbuTAnD5CpMuhYHKTTQXdy+CAQ3faOcF2CVNaJtRpwoWACgzEioWZrG2wvkRvqNZyBCk1JYAm9TkkqVUCCRfewID2YxHq59IB9R+fOM0KUzTzAEC7ddvs/zhJJI6MuPYvmzwKkn9DFjd3Tz8rOACAS+W2ESaPXBT1CkhQ7Xsxfc/27QzmaGQljSEtjLdMYfvCqbxCWVuiam3KRvzcrdDnIiccqYXOxhNYABJYDqzkXL9AcCIuHazzBULDb0xcv8ASB5Uk8yV8wVhQs3brj94J0cilLDYxdR+SbJUaUJWoi1VzEkxdt42Uqw72/v+d4xSXAho6OBPIqN/wQQS1hkfSItQprA3we3b1iIasJziC2d2SzCRAmq4fMQmYqXOMxKqnSpwoOX5VBQwHta3pBP8aClJAyW9Gv8AnqIHm6l1OTb9tvzvCTi30woqSyEqNaaQ5CkkFmUHBLlwG3z6w24RoJhUyWpfmVUWFrN3u7D53DuxqJZBBBJYsGsdgPn29YKWhMqWhKAyEhgOgtCykuh5SEieHmUutSnAJJLMHy7X7w1/iGbcln/zAepmgVJsagQ3Yi5+saI1KBZS0pcsHtc4ESbrQnZnGNMDLK2dTpFhfNtsOYH4PwvzTWokJDUnYkOFO9t2/LZr9UklIrdmLJVyqPUHY9H+V4g0GnVLBVIm0gm4WkKSWYeosGsH79Gbqkx60WQagJtYNb5RkI1a1czmTR0UxtULFqmLYPoYyHtC0xVp0YCSTcBn7pf0UCO1wOsS6bU1rTTuWd2ALCzEsDi/b3giTw5JDvVUzUhgFYSKiGv0Y+oAcbJlBSlTACCmWZrnZyE0nZiSo9TS4wWtSZqo1QJjgTa6LpVYghycsA9iCSLH6kOSumYsWWEgpd6cKD9Q7Pe2+fiif+OWlSQbpcpVUBgPcdWYFvfeIjLXMUVAKYJckBSlEUh05Jcjb1MTSfTFTN0yEJUFy1KUSKAWYixKavhYY2OXe1leinCUqWrUGZyrBdIdTghScnDhyzm7emi0stkqYgqcEl8sbnuR7taBJkqkmzFZuNnYDGW/Oog8aCkdP4RrfPl+YlQKXIFinDbH1gwTGMUzwbxB1+QkMDXMCnu1I5QDZ7OS+xs94uC5ROwJDj7W+g+QjrsjJUzJywCGwfu3X9vlHkosW64+/vHstJHaNVjCs92uHyR22PrCvQhPLXe7v1gGclg8beeyt9z+8azlk7Q6bAxPxQTFJLEAsch7tb2f3hVpeKTJVNRBUC5YMCx7bND7UgAX/Pz3hNN0ZWTT7nDesCaU0N/YXI10/XTPKkpQLVqJqskEAh+5IFhvtFjneCZKFFaE0uxpupIsLAE9t+p9Bv8A8eeGTJk+YUGtalErJupBPKw/pYBh1eLt/BuMRGMXF6H4NvRQjpaLNb7doyXYkdz9zFp1nCrwun8LYmzb/d/r94omSaadMVzkcoI7/n50gSdOpDD4jjt3/b19IZ6giWglWNur7D87wnlgqVUc/gHtBcgeDJcu1/lGq6Xc2AiWfMa3XH+CbPClXD1rPxGnpgn3YwqUmBbJuK6hJUmk2a/QX6/jQuVxdKFKHxEAYIB9L2IsS/0MIfEM2ZLZMwEAHKUKCHItzKVzfIXB9otHKK3I5g4N8EgKHZvif1h3jfk0rHStl44Zw1WokJnylUTqnp/TyqIYE4BDu7g1HDRFpuJTZ4aZLKUEEiYlJYMHqLuwzfFukF+HtZRITLKSCCdmtnOGv9DG3EOIahlEFktZiDcdyHv7O+IzpS7olVsrieMy5c5SFJrCblYVfLWsR0s/vC3i3GStaTLl0pAf4nJLBQuzBth6xBr1pK1AJNSUgvaksWAtcsS1ssekaaPTkomMEEJGSonZs1M5NKQBuYtDGlsvGCVMKkSglJJKVAKqKmocs6QwDFassHcAGzGPVcTWlqVWU6i3V2x7fUxovUkISKcMQkpGAHLgNlWSDttHsiciZSwAAUEqd7AkXGc7b/R3kt2jn8skVo1TGVLsG2LX9AGGxjInnyFJUyRYd027XScRkZ0/snV+SzTtPLS38uYQlyChVgkAsTUC6hdhs2bxKNIEK5lpe7OQMTKk8ptcqYvuzXsI9TrkJCVI5rHNgXyHBFmUGf8ApfoYHnMAgpFmCmsGDpc9LOlwL5wwMP6myl/BFxNAW04JpOFDcs6ely1u7bm0JtRNdVSXoAUDY2UAUl1XKhZwXv6giHsvVFUsJZrMSSSTYJY3ZQsbEf2G2jk0AjIL2N8xVL5E5KPYilambOXQS6f0+ZzZ3qNSksL2LGzPiM1PhNQoWpSQLghL1DY3ZlFmvb0iwzZAsQkA7kAA/MCJSCR1Ec9CvK70BeGOAplzCuWon9NK2slw5CgLmzMwzmLWlBDi57H8vC3h8qm8PpKAQ8TcqJuTfYPSLPkmz2vkAdYml8OuSAcB+jXu2P8ADdBEGklKM5VVwn4Pdir87Q8TMa+5tfaElKmFMrOv4YZawQ4QXY/0lmY9i4+vrAeq1DvSpglhi5cKP0AzFo4rqpTGTzLUsh0gk5LliomlhsGAszbUrikg6ddExJSWcOXSQwLBeTm4NwTYkGKRq7KOK7QNqllTEqYYDl7DoMkd8WzBXENL/CJUmZ/MqCVIXKIIFsL3TkF7g7NFb4l4h/h1S5jVr8xJYWHKoEB/QNt8hHQvEMnzko1CHXKnIExJY2ChVSQ3vBm7ha6KwXGDlVmeA/F6XRplJpSyqVqW5qcqpakADLBzsLx0GXOScEG7FuvSOFjTXPqfvAfBOPjh+vrVWZZUVzEIIFToJHKbKAJcAl7HG64MzftKYM//AJO9a2Q4hRNRyObUu56Dc/QRNwnxbptSSiWvnAJUhQZQG5I2it+L9WtSkyZQJCiylJfP9LiwsQW7iK5ON2js8U3yQk1OqM+aSH8tNk/Z/f6CGqNKJYFknqbu/r+bx7ofCExgVLCRZmSXfrctBU3gywGExMwpABaxHRwCWjJdsxOEu6EutmAnpEUqaE/F1jfWaWi6g2b7A/ggbVoZIBv062vF4p+CfbBNTIC5agoVZfd/aPNFwxEtLmlKXADgC5YAZuScD6WJiZcwJDE33HT16feAtVxVNYWpR5QyQ9KUvY2GSdyX+TCNUnWmav7ZZdAhJHKoFshJc7s/S4fG0BcTmmdeQHMqpJIP6iUhQtlkvY7k2tC5XHJqyEIcpa+G7C+2/wDqDZM5SASQBk4bqTsH32jBlyp6ROU66K3P0NMwpnfy0qUGqSDYAgmkspN6rsQzvYxDreBFCQ4SpCkgKIUw5GZkkcwKgln6CLNxjQHUUJJSkhwlyXKlighk4GLnd7dR+L+FloSlTmYZaKEsopcfEzn4CS13I9MQ0cydUx4z6EnDdUlExSpyEkWEtViHcC4/URcu1n7w78QrRMlIUkKSWCqgkEAOC4JUO3UZOwaqz+PykuF6YomU/qF0Es5AUkguNyN9ovWh4FWEhd5YSCghRcsEBTvgVXAD5DWhHcWmx5e1JtFNmccLu9DsWNncZDO4OXf6RkWWdwgSVFI53JU5Evc4/wBxkBzhfRFtX0Dp1pXhItysUuw5iQCd+YY+ogjRBgAkDltYB8AbC2B0xChWpUbeYnAwTn2Fx65Ym22krXTJVK2NCiQSXIwHItcjdtuuYsqK8G1RY1SSdo8/hyNoXI189aKkiWhJdIJUXqa+zJAtnc5ALxLwPjfmChZFY+FieYe/6huxPWGUleiLhQaEPEyJbRIrUAZxv2EaaPiMuYkKSzF+2Cx6YIzBexavomRj0zDPh8/Y7wCiYm1xfFxf+9ollhsQjQKG8lIqc5iXUrpIH4XgXSz7397ez/t8oWeJeMeWE0sVJsd2Fmt+ZiconUFabUJROWpZAp3JAAAS6i5sLDPrFX8XeKJGqmpEldXIQMsog1KCSRmli27pIcRk5cuYhQmKSVLWpJEwpSgg1FQub2chmwc7UjjsmVK1RTp1ilkzHSaghd0KSC5wliz9BD446NOJKmgfiaVeeZatrN0GEq/+xAV6LTHav+LfFiZ8gaZRPn6dASXL1pBpCvUCkEbOI5Fx7TFcmRr0DlUFSixDhcuyHS7uEmnGJaTvHQf+INDLOonTXNflgs1gFzFpLnZX8pwnoSb7aI3GSS8m2KcWkWGd4XlIMwqBJBJDlhkkYbZhcxzf/kPyJerTMkpSF+WLoJUHSKauhIekEC5b+kvf+Izp2oXMRSQalAJwSztnJaKT45lTJFAKZqQElSiEAgOsJDqcUjDHcqP9JjBik3OSS1sxxbtqKKXoOJzpCyuQpUtZBSodUqsbGyvfpFoR4t1aZqZcucqWqYlT02D3UAAzJFi1IBFQZrx5wfwTN1ARPM6YgeYgeXMKgRLL1TCksaRa24u+HsHhPw0ZOtTqFlM0oroCDzFRCkgUqZT04OLjDGNTfV/8L+DXhXjTiKXk6pMxHNSJsyS2zDYAPYsrL52h5I160zJawBWxq6HKVdLE3F+m8RcW8GaVanGmEipRmKWla0KJUOdDkgFN/hBAGRTePNTxrSSCgTJqStJZICgS72BSkFR3N+ruY5zit1bEnK3o04vq1KVMTNASm6VJZm+5x+YhVP1AJ5LAMAcGzAY+H8xFmmcR0epV5kxBBs6gFCpgwdje3UPYQt4zwiUS+mnBjZUu7jNwCxI97fasZpL2oi0u4iBKQpVLh2eJTwkJFSgCGd7Eb3cZgGX4NWZhK1ik9n9iD7WI+0G6DhM6TJ8kzh5YLgMCWuSkFnpJu34ZSlx2I6XkX6rxgqVLqmaZkuUpWk4eyHBwrc3ALEQdwXxEJ5SmaUpSAcBqlMWBJJ3vZrxPPmy5iUy0gLCgPMBAIAJBpL/qDX6ON3gnT+FdKnlTKTjcqJ+9vpgRkyceKbXZz411s04e8/VJpPLLNb9aSP7j5xZNSorBQzPZyWbocHeKlOT/AAWolTCpSEVXyp04IYXIviG3DuLifOmUF0pAI/TUGFw92uMtGXr3EafZTeOz1KSl0AL5hSoBRqSUBqqXICz8PK5Bd2aHnAPEhSiiatK/LSOYq5hUxQkuRuUpD7Aklg4Z8TVp7kygpZcJJCsqL2IIBdV/vvCDWaVJmLACShQKVWJUq75JuBsKm3viNfqRlSejRcWtjkePdI5BMxCkmlSVSy4IyD3GIyFvDeC8OnIrnzAZrsqqchJ5eUFm/UAFE7lR2jI5vF9/6G4w+ytuUVAcrWANr4Nj+YaN16oslCXAfqWCiAXp6NuYgVOC0sVBy1zdXqALgbBwPeJtNODpTTYq5behb1d898PHpOCpNleLStixc41hRUUpe4Divpd+gFiI9lcQulaApNLs2QRY4YOxw2IzUSaMgFvhcABttsl/xoiUhYBsRSxS3fs1/wDEBwKONqx1MQdQhJmTlLG9LJDs17P16em8Lpk3yn8usF2a6gcvmz9PaApkpZwlQd8A8pAf3DvmJdLJJPMeYAOHBuSbv7Y7ntE3F9tk+NK2M9PxZYIUpxSoNSS7XuAbWs4cZjoHBdSrUIrlpJQLFRZIqtysS5VcYt3w/OZRpNxbeLX4a4x5B8kpWAtfmJmA0hLAIW5YpWlmd7M/YiLjXQvpKb0WtCFUlQwASS+2DZ39mgOZoJk91JlCZSAL2fO36gLfO0W7TzPISuYwVKPMQ4BHVnNKgeji75ewev4nLllUxIew+EtZ2JFwGa7uBbJuIF6CsKVM5d418OT/AD3mgolg1SC1UtQyxKHIU1lWdxukumtrkCUXZRAs6khskAsSXBY2LXeL3M8WaiQZpniXP08xR82Qpdaf6VBJLqSp7lJxckDYbjPhCTqJBm8NVUFkK/hpnLMSUJVyoe8zJsSfVWI0Q2tF4xVe0q2llpV5iCXTNvggBQJvl0mybWwNrm9/8T8Cnqnr1CZhlS0HylJKQrzL1qRe6QHSX/8AKxzFE4bpwmYpK7FVQe45ghRAYgFLKwTuLRYtB42nSlL1EiiqYyJiebnUKvLNJJCSOwFikWFgi1K2Fd78HQuLlY1MxTpQy00KmOE/Ak7Avg4gHXz1TVrmzCnmpoSOalA5hVlKiVEkEYDMcgAcM8VTtVJUVUKrC0sUPi6VfEBuPYmFEzjIEtdOoQicmZMl+St+dSaQUpUUAKU5As27FTRnUWm3Fdsg4t3w8jxa3IO/Xv6wFxLi6NKCtSmIuADd+g7/AIWiDW8T8qSsqY0AEkEWJAKUl/hUXAAPURQNXqlT1LnTXoASADZnWHAO55TfeLVe2JHG72F+IPGmq1JutSJYDBviVbdbOz+g+8VRPEFCYmab0LSoAFvhIJAO3SJtZNJUBcJoUQB8IFwG6nF4v3/EWklLlzwqXKUtNCgVgKUygoMEqBpSALkZKmOI0qoK6NVqEeVDvh2oSoJWn4VJCx7iofnaCZc/J7QsXohJCkSbpQ/K90BTqFs0s7dAwjTT6ebMshxglV/UMcd8vj3VzVHntbHupmGWBVyqIcJOWtcjYXFiXhTxdQUKK01s7PtvcDpmDJ/D1KXVNKlFT1EFmJL4G0efwKEKBAS4HQdMgxO14FbS6INHoUIopqWSAXskOQFZY2BJ64MSni5llQTQVAMHBIJteyhgvbe1xuWkssQNruCy1qq+bb+28LkSmqaByKxqeGzdQtS5s2uYqyVF0AXNKQlL2uQLbnckl/woqTKpmUpmS0kBuXJNJCrhYIsR6gjEB8R4aqWlSw1Kbu5c/vZ8x7oNSJyQtrgFJt3a3UHtbMLkxxn7UPytG+inpTV5gJWohVT1DoE3cgOQL9OkLtVw0qaWmYwuVkqPU8v9RYW/tdm07ShQAw3axfqPq8LZulnV2AIsxsA3VwH9m/vEZYZRlrYE2gGb4TkPzLmP/wCKQ3b9KvvGRrxNTTCFrAItzKoLbFmYjuPTZh7FOWRdtllln8sUL0jgqcEHALEP63cEvGkmYpDWYB74Y9QSzEZDC7CD5ukBX/U3QhLDbdgIjnT7EJCrMWICwxcYUSAkWa1z6R6Cdo2ftGzaTPbmJJszsGU+Qp3qBB3za4aBtWgMTLGVcyQWILkv/kO28EaX+aFEBgCBggHpyjpbpnER0UEGbeksGAcggsajcYLbuBaweN7aILugE6c0KLlXQ9HKAPoTbsY04MlQXSCKSCyndOQzNm5ZoayJKJilIPKgJFd82LZsFHd+0LpGgda0IuCbuCwTZ8b7Nbb1hYyTtBi000xwkzE8plyxMFwu+1LqpUhibuzs/wAoPlz1EhauZYYVAU2AIwLDJfq93jXSaNgE3LBnJclsOf2wIOTJ62gIm5/4kMtBWzsA7hIwPQdfrDqTPmgJAWWSXS7G7g7guHa0LETUgsT+4B2/tDjh05K0uggsB2Y3Z/lAmlxEtmulkTFLKlLK1FRURMCrnZRHKyh1D2NNxDXR8PJLkmoMzcocF3pSyanvUz94lnrC5juS1ge359vWHHD0DeM0bSvyTlkk+mVvX+H3JmFLzFEsq4N6RzN8RF7kHF3in8M0nl6lemmj+TNCVJ5gkhXwSlAkcoqJCh0B+JgY7JN0wUPr6GKd480af4ath/LIB2sVAG4v8TX6E9YpGTUt+S+CcozSfkA8N6Myp6pU00rM2Y49TUAHcmwsT1vgRrqfCmkGrmzp81QVUVjmSHqSThQLUuwZu5MbS53nSZGrmck2ouSpy0upIUcAk0PbY/JIuYVzCs7qrI7VWEJzcZNRFyZZRm+J7490ypXkCYtPkHzJ0zYzZqiagUmwAQphf9awG2pn/ZihZRYEpASkAfDZnyoc3T2jtGr0MnV6XyZwKwspDiygqoCoFixqfbD7GOV+JPBn8JMMpc1NCklSVByspc1Ap2+HYt+2jHNTST7LwyLIkn2VmdqRsAksXDAB3BJsWBtsAD0GIk4WJyFeZLdIZqjYN7i+Bh8CCq5UogS5fMzhaw/ZwMP6AmAF66YZhqUCraoEt2awB/HjRVrRqUBzL8QTtOVKTMNRBBcBWWLsQXPdrR2TR+MeH/wcqdM1Eu6EhVVNddIqSZaQ4U72AbcWj571S1r+NT+ggdA5mU9tjvsO7ekT9BNb7BLDFo+lZE5E+WJkqry1AKSSGcG4IGWI3LZEA6rQhSSLPse8VjgP/LGllaGVLWFebKliVSkVPSAEqywBGXILg2xD7QccTPAKCFBQcFOG39L/ACNjGZRcO+jy8mNx8aAUWN7Nn2jWfqDkfKCeKy3SVJ+IC/pvC2QsLAiqIh82c6RuCMQt0mipWVYsQNg3TtExnF7bWH56vE4LhusCS8nCbi/FhLBclJY+lsl8EO3Q3wITy+MqlTSu6uqSbEbtbL3dzvbaGfHeGCYggqAUOZLsMXUHPYfMDMVvQy/McOUMCwykl7qvd+pPWGvki8UmrY9mePJQLGUvA2T6/wBUZCDU8IClEhTbWLDPRj6f5eMiiqiyeP4C9QFKAUkgAi9skMAewps+Ax99JuiKaVEAg1AtfI+b1HHoW3grTa1AmJ5gCd1O2GDEKO9g4u20MdRxEJSoqomD9QSXs27XTY5PWIuUrqjuUlpIruj1gkOhRCiouDgJtbPUMfl7SanWuoBTrSpIdLfqS5LbglsYL3iTX8LqZSf5lQFyPiF2JA3sX6ENho100tKZiBum7B2Bu7H1LkP0zeHTt2hml+xtM8NzMpXcsFAq9nJbnffHvDzQ8JShNKQfU3J6OfxmiWUt4Ml4hmqISm2QK01Ll4DXOJzDHUqdg9oDmyvT5t92gqxbBJoGz9x+4/t/qPODapYnhMs5uoHDMSevz2faPJ8loh0q2XWXBSCQRarBYkXIf7Qs0Mvsv8kt6w34fq9iYquk1SigO4LBwbMd4KkTiDGbjaszl6lzw0IfFnDPOkLCWIKeZJ3AKVHOCyWiLS8VAHMW+/ygpXFE0KVgJSTm9r4b+8RkpLorGbtHJ9CvUCSmTNFkFRDHYknIzkwz0UpTh3AfpB/DpyQdr2IIbtDD/rk/p/P8Q86TujsjuVjzw0aZYJ/PbaA/HPh9WtQgoKEmSFLAUPjJYFNb8gpB2Lkp6QuVx0ymShIUB1t9N4z/ALxWpYFNFJLAF+jPsWbPeGhCcXYsJOLtFP0n/Gayr+dPou4Et1Ei3MCoinI6mHXh7/itAnrXqJhnS0qBQDauwIK7k5swIdssWh6hTkO7uWuW3yxuG2NvpBcnUFOPuftt+O8aJTm1RZ/kT+SbVf8AHminKStcpKaU0tL/AJSTd6iEU1FmF9oP0nhyTJleSmVL8tzUmkEFy93eo4z26Rto9faDVawEdxGdyn8iPJJ9sp3jfwKnUyJKJJRIRIrISmULlVPRQYWJ3cntFY8LV8PPk/GlanWSGIIyR0Hbdo6FqtW4N4pfH0ALSu/Qt6M8PGUmuLOlklJcW9D7T6msVEUk93tt6WaFE1pcwhJHNjt1+UCr15Sk0vi3yzGcKSck529c/npBUq0SJVTgFUYj1OofH4Osaa/TLSahcEs77bfnpGshQa+YebXQCfT6ITFEqN8ezMRCNXDqVKS3wm8NZmsoFrR6qYldKwXqSx9rN69vSExu3Q8WL1aRzb3wL+8ZEmpACi4/1tGRfiMJdXowGMtvhbmFWO+PpEX8aoLZyLskpsU9Dy3b0D9BYAlJTW5JSgPSKpgS/QBhkbMeud9l6BafhJAuakJUamw60gs3qx6QPtmpN+SdC5nl0qSVB2Lo2y+L9XBuWftLwnQoAC6RWXe5sXLgAlxne94U6LSqWCAogCxUPiy7VEknPWCNLppiVHms79z39Y7HBptkpFgSgPEqEjqPnAqHIs57wQNOfQdTb/Zh2iRrqEWFx8/rAs6V3b87RPMnAY+f9ukCTFnO/wCXjn1oIJMmNj89sfeBZiipQANyRmJ50LtTMiLVvYbst0ico5Hy/s8MZZJECaEBUtKyXKkpJ6XAeCAekB6VEGblLdo01mtIlLHZvnaNnfMC8RDI7Egfv+0KGPYsAOYJk6lQxVi4S+PaB0mHHA9YgAodlEu256erfghlT7CRabR+YnmC0Pgix+RBsYaydOEt02jdM4YcR6tbftBsFkU6SCpJZyCSCLsSCm7Ys/yiRKusaJWdvz+8elXtBtBonQspdsjbY9Hgnz+XJx/aAkzBsX6xhWQbfnaErZxnm3PeFHGVWDj86QznCFnGEmkkev8Af9xDpI5CtYH5vBWlnN6QDPmXl3sa39qT7YjRGq2+frA40zmh+VBRY3T0gDVTpcsc6hLu3OQH75+0DjjyZWUqUOzf/wBED6xTddqFrnLUtNppUSP0ggEilWKgw39cwySkUx4uReZuiBSFoNSTukhQbt1iCXNQlkBQd6qX+rH0iicO1U3TqKpSwkkXF2UD6uk+/sY34bxR/NM4klTBy5LMXA6bfjQ0cVbReP429PRe9XqZYVdQFhkE7dgYyOcf98U8oK2FhzEezOGjIf3fBT+O/CLBrgVEMXPxOrmDlnCVD4QMOzF8xtVSoIFyWNKQ9J/qr/Sb7Za/SDp+kCQqZLSSrDW5Xd7u2W79ciBOFy1TJxAchLEnZiC3qdnHQwsZckkgck414HulSKQGIbqSfqbmJRJieWkNvbsR94j1WqCEkmwAJJOwFyT7Q6fgydsyw3c9P7nf0HzjZU07m+B2H7ekQSFghwQQbuL+8IPEXiDywRLUPMf1IANz2dmv1MDbdDRi5OkPVRXuO65UvmBPKR3cEsQR+faPf/lYpFUu7OaT9nx/qK/xTiS9QAaQOZgkOdt+puI6KLY8Ur30PZXFETByqc5Y2IHpC7XcUSAQCCd7Et9YWjhE1N1SyB7E/LMRC59B9P7wVCLdpl44Y3aZbfBnGUhRlLX8ReWlj8W7HYEdbReAY5b4emJlaqWpTAFwT0BBD9rteOmInApdJBBYg5scGJZY09GX8qHGVpG0ybAWtPKPX9jE5MC61Vh1f9omjKgJS2gHVKfr+YvB05DiFmoStwzd36Q2ikT3S8XnSl11FTBmUSQR3D9WvFh0PiNMw3NBGyiB8jvj6xU5k4u3z/1Ay1bEfL8aCkW4WjpOm1yFFQSaiL2INi7G2Y3XqGufpnZo5jp+JrkrC5fxAgs5AIcEpPYs0Ov/AJ3Lm1AypiCMBwp9iCbUweD7A8Mu0W+VOrBD2/8AFwfYi46wUnUWt1jmvBUz9RqBM50y5agQly1QZsFu5b946DJWAk9B9ty+B/mFarQs4cNWGLmgtZhiBtQh0Ee4/PlGkqcSBn1IZyMxrMBY9G/PrATa2TKrrNSHZ2IJ6AXF746fOB0cXly1hCiVE4SllPl92+sR+IuDrMxK0EkCp0vupv2AHygfh/AxU8x7GwTltr7W6f4g1H9mzSscFHlJnvHtWqpYQkJApAcF7gELf/8AIHYMGhFKmGUSFjoSDnqz7luuLx0ROllqTSuWmYlmD3I7hTcp9IqGt8OrQu4ExLuCLD0UnYPe3pvasJRaaLYp45LitC9SCpRDhklQ7Ug2U2OvyHSBtRNuW5UoskHJJs536mCJqgHQLi7nqdz+dPmPPBc0hytTjdyThtjcW+8UWiy1oXzVJe4jyLKODlQB8pQtgg/6PqIyJ/yYrwJ/ISGc6Y0wS0EhYYIuXCXALsdy59H2aCuH8eRLKgUm6yxAd/8A6s4HoDn3Is7RtOqcikuXZrulIBAd+gD2D4gTUuVhDgIs7MA5d3DMz7nZz3MImVRTLYniktQcLQ3/ALD++Yr3H+MSzyJUFqUWISX3uCQ4+sKpCFA0qYEgsABY3APvj1+sejHlagLCCoJJCyBbDKZnx3P3i3SZSOJJ2OOF6pYTSK0oYkfAN8XBIL3a2e0Kdbw5CpilfzAmrmJLhRZ2Ta5v7CLTxKUgSnSoBJBUFbMUkgv63jafwGUZSCpS3CRzBRbq9ODeIY87S3oEctfRStVKsk4SQA3aotc+j/jA3hiKEyyKTUVLuWNLBI7PUCr/AOoZ4m4ppaZaQAbXdmBIZCR2IF2/8j3iVMkFZLMlgEAH9KWSC/o3yctvSU7iUlO4BSpwySD6F/kMmE/FZACqkpN/iYEF+rQ14PoEoXMYM4T36/e3ygufKexDjobiMcJLFK4meM+ErRVkzg5K2IbCRfYPn2i/cA18uZJQJZDBIFLhw1mIyIpmq4GApwSEtYdD6nIifhUz+GWhdZpKglY6pOfkz+0bnkhNaey+VxyrT2dCMnpEGv0bJT6/sYa6WW7XyHiXXaZ0MBYKDn2MZ5So84rEvTO8ef8AXEw8Xw8sWAcA/vFZ4z4kVpFJRSxWpqlDCWBUruxKW2z0gw9+kUjFydIScTQ61hNm5XzixP52geaILVKbH5/eIQmLbRdOlQEuRVEE2VSR3zDJKHY/n+Y9mSbv0/cwXKo2P6lDjgfGkplBKqUEWGwPQhznr3hl/wBglSWqAZmS4Bzlnch/pFB42GCR1L+gGT9YULmB+xO3q8NCHKNsMcHqLlZ06T4rk+YlBW6lqAYA8pNmfHyJvDrUatKCKvs8cYBNhnp9vWOleFdSudLSubM8xSSpLEAUth2AJUQxcvmBPHx2JmwcEmhxPkA+ncQLL0zfOxhgZcRmTvGWSMjIUyRiNJukJHKW3HrA2rmlJJc4e2YEk+KJaXTMMzLVFJbHza3SGhF+EPGDfSKlxPS0TFpAIYsd29+j732g7gWrlaY86TNWohikA07WGai5vvE3H58uYupPMGTzAgE+xDnpC7RamXKmoXQSarAn52A72tGuSbjs9KuUNnRP4FHT7R7EshQKQUnlIBG1jcR7GFM8yim1qdyBa4KSWUWFn3dIuOjBxEOs4ao3lksLpJBVlIy3M7VBm3gmTOJBKhyhnGQguG7qe4qy4HURmr0eSCElgA6gCA1wdwHYxRS3SNKlTAkrBCiVUqQCoFSWAUVICrXOS4wQT3iWfw5ZdIHmIDMlgVAFjzVDl7sNjiCNBw0Kmla1EoSQAHPM+HJv8Vz1fOYh4jxBalADzCQ9kmkAuBTSl3LqAy/1ii26iOtvRDPJQhIWUIQMIB8xnO5KiA3QdDm8HTtWoS0pQzkhDqPw3Z+429esSjwlNmoDlNAIJCnNRs9g17AVWa5HZ9pJUxAKEtSwtlmSEsSf/U37HpGbJkiutkpySKxL0SkTFoUpwpLqLsSwpBAHwkXNsNBEnQSiAACQGYlROHbfF3aN+KLkpmXSgmrnppNKnIBUlsuFZIfeDNMlNJIYsCTbIAcltrRDJKemn2I3JsQq1C5WoT5iRSrkCkgMXw4aoEFsk2O+YYaxVKVL2Szno5aI9dxtUuckGVXKS9SbEqtkMRi5AvVaPOLTf4zyzLmGXJKK6E3AUFKSupO0xntfYgl4o4StOapfJZ43pz0Aa/iSSAlNRFuYJcdgD8oQa7ViY1mSMevf8+cWfQadqgH+FaQoEhR5FrFx/wCoEATeFmdqZUuYk1FUtKiGBUlRBC6m5qkn4r4Ji2F44u6HxuEZaLH/AMf8dXMUiXOScNLXzMQMJJZgSMHdu4jpUzT/AMsDNwf3d4WHhMsJ/loAGwAYD0YfaHenNctKmKSWBByC9x09IzessrbSox5GpO0iDRIDXZr5swHf5xxTx1xY6zWLCQAiUpcqVtUArPqouRsze/UPFq+VEtI5lcyv/XABHc/Y9Y5h4p4EEqC3ut32TU7hjkEh/wDEafx5xU6fZb8dqMtirh/E1IQXdSU2bBGLAna/s0Ty+NgvyF/Ufn+jE+n0PmJdXKpaTWN7OErHq1/nvAC+HgKK0FLO4BNmfrvazGNdwfZpuDux+JJdizvZumz94ITJ3yx/bGet3hIjUKkqZSlKs4SADSNnJvjZ+kMNXxYGWPJupV7uw2J/LZvCSjapEnBtiHikwzFLYECph0YW+7npeFs6SQkGwGwNifTrDTWS6UJOHQn2yCevz6wuEzZwoHs/Rift840w6NuPrRAZlgBbd/wxbPDkoyaJjc2SDvkN8jFWkaVS5iUpYk42/wBYjoknTikMGsLQuV+CX5MtcQ6Z4gJwhsEOfu20bzvEaQOVJdrvZj07jvaA06V7RsNGl+pFy3TJjPxXwYVFeQfU8VKplFIBABKrhurD1AIvAU3h8sJs5fN3f9ge8B81Re/X8xB0k8vaHcl4Ky9uoivVaDlZPt/vMAqUEKBe6Tbcvt/eH00/5hHOP8wvgXPsHhoMvhk3aY94d4pMqUhBpLCxUSC22MxkJZGnrQk2wR/+xjInxRF4oXssvibUnTaxCZSEhBSmpA5QalKTdtiB7XObxqrRJrLAlCiClQJU7lylQSWCgxBa1z1ECcfM6ZOnFVNQIQ4Hw0gkgbsKTuxuTdoe8IVXIkrJLmpi7OBXdQu4KQo9bNZ4TLHhFMtkj6cU/IH/AAyv4daTdQUoKYglONwzM+QGDkuLQTo5TTpi0yyU+aozHyq7lKQDZIOXzvuA74TRRLd7pZK8KCU1lS2JWxspkXAs2ABvr9MJCSufLKkzAqb5omEskAuw5VsAp6WBPVwGyerdxRnu7Qw4T4i001JIVQuxVLIc+tnqHdoX/wAIg6ldLl0hRCgpIBQ5DhQDUgm24VG3hnhelUomXJVLnIUUk1mYlJcpdJWag92ObxJpNB5QUuUBVMWNPLf4f5i61KLpcApSkKs9rMwfLxSbUWxOG9AHH+DGdONCZqkgGpYpG7MzElV15wC94F0PCk+YkCYlKUl1Bakta7FPKC4sxYEGHnivhEoSkzykj+Ylc0S1BJZH8pwSjm+NDi27Ql08iTPFYkz/AC0ATS01BACVTEpstFRcpW9yW3LtFoK4p3orGL7IPGxQldZIWtTioDlFzVYKZTnva2YzwhwOtdYARLmE0FACS6U1FTeqpYYv+oQ70fh7TzpYUqWvUFQdKVq8uYVv5YqUghHwy/icks5BLQZJVL0miJKSlEoIoW9QUmapCioJ+JLKLMbskR0sns4xtsM7caXZz7jmrEqYsISSkTaUqBuGqSt22qx2aIPBWvK9XpxOClSwtkobBUeVnuBWQo+hIuTAut1idQpRchSpqljvk3vymkB2LbRBo1qRMrRYIHKxKSCDULguMElr/tpUEoOLW6DxSjVbO6z5IwnlHa359oE02rMhClBNaVEWJa7gBQt6W6DaIuFaw6qWmakNLWLA5yQx6XB+UFa8Dyykf0lXuMfUbx5EU4SMPTEyD5kwlV1l1KYWSLAB8C2A7t84rPjmYny0JSHLqVjm5UEhg9g56F7esWiXJSJdIDC5J3JJcqJ3PeKb4m0hGoRNKiJYlgIR8RKiVVNgJBDAv9Y24Nzsrj/awHRIl/yQBdaaLlilwSRS27qYjvg2gLRaMKqWU8qH5QaiSA9I5Enuc7dYzQoCNUm1Sqk1FzYigjsbdoK1GrQkTEpAAQpSC92KiWUQzKcg7Fm9I2/qynXQtmSvMJJNJWLr9T8P7MOlo2TpkS0AqZTA097kmwbc3xsHJLxMVVLCaWTcOCXa72JZ2tiIZ0sTJ1KSzC9rJS4dvl7vFIyvT6KRdum/sG4gCsJYOqhDuS5fmpF2dj+CFWo0UxLAIWR2SWfGWuR1+Vosuo1Kg8uRYhAL2DBnzlgkDqT7ABNO4jqNp0xmdwtQGHJy/wBIvButGmDdaJvCaWnEKBHISLd0/KLgmwim+H9QtWoC1qUpIBBqUSzpIBY94s+u1oQOgdvWOkrkQzRbmMULq7RrOnpSCAeZQYfuft7PFUPHQk3B9AbPBPDuJlaFzZhpCCDTtSRa4BcvU/qPYSjSE9KXYbqpPNbp9dw319xGK5UEgsfxj+dIX8R48qzAP17G4HpC6ZxqvKqSeosfcXHyjuGrD6Uux3NnAkhXzHxAbdj6GA/+qUXLoUCFUkEtgsTazHIiDUTlFtiUj2UHB9Q4PzEES9DMFSUliUks4pGD89nHWIW0uwVxXZBqNNQyVVuB+gOlipRzvnaMjJWsXLAT5kxHUJUoB9ywLf6jIcNH/9k="/>
          <p:cNvSpPr>
            <a:spLocks noChangeAspect="1" noChangeArrowheads="1"/>
          </p:cNvSpPr>
          <p:nvPr/>
        </p:nvSpPr>
        <p:spPr bwMode="auto">
          <a:xfrm>
            <a:off x="155575" y="-1790700"/>
            <a:ext cx="44196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6" descr="http://www.natronacountyweeds.com/wp-content/gallery/common-burdock/burdock6.jpg"/>
          <p:cNvPicPr>
            <a:picLocks noChangeAspect="1" noChangeArrowheads="1"/>
          </p:cNvPicPr>
          <p:nvPr/>
        </p:nvPicPr>
        <p:blipFill>
          <a:blip r:embed="rId3"/>
          <a:srcRect l="4608" t="3780" r="4998" b="5198"/>
          <a:stretch>
            <a:fillRect/>
          </a:stretch>
        </p:blipFill>
        <p:spPr bwMode="auto">
          <a:xfrm>
            <a:off x="1153886" y="1741714"/>
            <a:ext cx="3995057" cy="3407229"/>
          </a:xfrm>
          <a:prstGeom prst="roundRect">
            <a:avLst/>
          </a:prstGeom>
          <a:noFill/>
        </p:spPr>
      </p:pic>
      <p:pic>
        <p:nvPicPr>
          <p:cNvPr id="1032" name="Picture 8" descr="http://upload.wikimedia.org/wikipedia/commons/b/b2/Common_Burdock_%282985446216%29.jpg"/>
          <p:cNvPicPr>
            <a:picLocks noChangeAspect="1" noChangeArrowheads="1"/>
          </p:cNvPicPr>
          <p:nvPr/>
        </p:nvPicPr>
        <p:blipFill>
          <a:blip r:embed="rId4"/>
          <a:srcRect l="27504" t="15054"/>
          <a:stretch>
            <a:fillRect/>
          </a:stretch>
        </p:blipFill>
        <p:spPr bwMode="auto">
          <a:xfrm>
            <a:off x="5442857" y="2139043"/>
            <a:ext cx="3418114" cy="3009900"/>
          </a:xfrm>
          <a:prstGeom prst="round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4125686" cy="646331"/>
          </a:xfrm>
          <a:prstGeom prst="rect">
            <a:avLst/>
          </a:prstGeom>
          <a:noFill/>
        </p:spPr>
        <p:txBody>
          <a:bodyPr wrap="square" rtlCol="0">
            <a:spAutoFit/>
          </a:bodyPr>
          <a:lstStyle/>
          <a:p>
            <a:r>
              <a:rPr lang="en-US" i="1" dirty="0" err="1" smtClean="0"/>
              <a:t>Microstegium</a:t>
            </a:r>
            <a:r>
              <a:rPr lang="en-US" dirty="0" smtClean="0"/>
              <a:t> </a:t>
            </a:r>
            <a:r>
              <a:rPr lang="en-US" i="1" dirty="0" err="1" smtClean="0"/>
              <a:t>vimineum</a:t>
            </a:r>
            <a:r>
              <a:rPr lang="en-US" dirty="0" smtClean="0"/>
              <a:t> (</a:t>
            </a:r>
            <a:r>
              <a:rPr lang="en-US" dirty="0" err="1" smtClean="0"/>
              <a:t>Trin</a:t>
            </a:r>
            <a:r>
              <a:rPr lang="en-US" dirty="0" smtClean="0"/>
              <a:t>.) A. Camus</a:t>
            </a:r>
          </a:p>
          <a:p>
            <a:r>
              <a:rPr lang="en-US" dirty="0" smtClean="0"/>
              <a:t>Japanese </a:t>
            </a:r>
            <a:r>
              <a:rPr lang="en-US" dirty="0" err="1" smtClean="0"/>
              <a:t>stiltgrass</a:t>
            </a:r>
            <a:endParaRPr lang="en-US" dirty="0" smtClean="0"/>
          </a:p>
        </p:txBody>
      </p:sp>
      <p:sp>
        <p:nvSpPr>
          <p:cNvPr id="8" name="TextBox 7"/>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pic>
        <p:nvPicPr>
          <p:cNvPr id="67586" name="Picture 2" descr="http://newfs.s3.amazonaws.com/taxon-images-1000s1000/Poaceae/microstegium-vimineum-le-ahaines-b.jpg"/>
          <p:cNvPicPr>
            <a:picLocks noChangeAspect="1" noChangeArrowheads="1"/>
          </p:cNvPicPr>
          <p:nvPr/>
        </p:nvPicPr>
        <p:blipFill>
          <a:blip r:embed="rId3"/>
          <a:srcRect t="4514" r="12574"/>
          <a:stretch>
            <a:fillRect/>
          </a:stretch>
        </p:blipFill>
        <p:spPr bwMode="auto">
          <a:xfrm>
            <a:off x="863147" y="1461180"/>
            <a:ext cx="3405868" cy="3401560"/>
          </a:xfrm>
          <a:prstGeom prst="roundRect">
            <a:avLst/>
          </a:prstGeom>
          <a:noFill/>
        </p:spPr>
      </p:pic>
      <p:pic>
        <p:nvPicPr>
          <p:cNvPr id="67588" name="Picture 4" descr="http://newfs.s3.amazonaws.com/taxon-images-1000s1000/Poaceae/microstegium-vimineum-ha-ahaines-a.jpg"/>
          <p:cNvPicPr>
            <a:picLocks noChangeAspect="1" noChangeArrowheads="1"/>
          </p:cNvPicPr>
          <p:nvPr/>
        </p:nvPicPr>
        <p:blipFill>
          <a:blip r:embed="rId4"/>
          <a:srcRect/>
          <a:stretch>
            <a:fillRect/>
          </a:stretch>
        </p:blipFill>
        <p:spPr bwMode="auto">
          <a:xfrm>
            <a:off x="4562929" y="1300389"/>
            <a:ext cx="4248150" cy="3562351"/>
          </a:xfrm>
          <a:prstGeom prst="round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1" name="TextBox 10"/>
          <p:cNvSpPr txBox="1"/>
          <p:nvPr/>
        </p:nvSpPr>
        <p:spPr>
          <a:xfrm>
            <a:off x="2895600" y="457200"/>
            <a:ext cx="4125686" cy="646331"/>
          </a:xfrm>
          <a:prstGeom prst="rect">
            <a:avLst/>
          </a:prstGeom>
          <a:noFill/>
        </p:spPr>
        <p:txBody>
          <a:bodyPr wrap="square" rtlCol="0">
            <a:spAutoFit/>
          </a:bodyPr>
          <a:lstStyle/>
          <a:p>
            <a:r>
              <a:rPr lang="en-US" dirty="0" smtClean="0"/>
              <a:t>Convolvulus </a:t>
            </a:r>
            <a:r>
              <a:rPr lang="en-US" dirty="0" err="1" smtClean="0"/>
              <a:t>Arvensis</a:t>
            </a:r>
            <a:r>
              <a:rPr lang="en-US" dirty="0" smtClean="0"/>
              <a:t>. L</a:t>
            </a:r>
          </a:p>
          <a:p>
            <a:r>
              <a:rPr lang="en-US" dirty="0" smtClean="0"/>
              <a:t>Field Bindweed</a:t>
            </a:r>
          </a:p>
        </p:txBody>
      </p:sp>
      <p:sp>
        <p:nvSpPr>
          <p:cNvPr id="8" name="TextBox 7"/>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pic>
        <p:nvPicPr>
          <p:cNvPr id="70658" name="Picture 2" descr="http://www.robsplants.com/images/portrait/ConvolvulusArvensis040813.jpg"/>
          <p:cNvPicPr>
            <a:picLocks noChangeAspect="1" noChangeArrowheads="1"/>
          </p:cNvPicPr>
          <p:nvPr/>
        </p:nvPicPr>
        <p:blipFill>
          <a:blip r:embed="rId3"/>
          <a:srcRect l="8144" t="15523" r="11358"/>
          <a:stretch>
            <a:fillRect/>
          </a:stretch>
        </p:blipFill>
        <p:spPr bwMode="auto">
          <a:xfrm>
            <a:off x="1012371" y="1600200"/>
            <a:ext cx="3473347" cy="3065682"/>
          </a:xfrm>
          <a:prstGeom prst="roundRect">
            <a:avLst/>
          </a:prstGeom>
          <a:noFill/>
        </p:spPr>
      </p:pic>
      <p:pic>
        <p:nvPicPr>
          <p:cNvPr id="70660" name="Picture 4" descr="http://newfs.s3.amazonaws.com/taxon-images-1000s1000/Convolvulaceae/convolvulus-arvensis-le-gcarr1.jpg"/>
          <p:cNvPicPr>
            <a:picLocks noChangeAspect="1" noChangeArrowheads="1"/>
          </p:cNvPicPr>
          <p:nvPr/>
        </p:nvPicPr>
        <p:blipFill>
          <a:blip r:embed="rId4"/>
          <a:srcRect l="9416" r="4945" b="7972"/>
          <a:stretch>
            <a:fillRect/>
          </a:stretch>
        </p:blipFill>
        <p:spPr bwMode="auto">
          <a:xfrm>
            <a:off x="4823175" y="1600200"/>
            <a:ext cx="4037796" cy="3094273"/>
          </a:xfrm>
          <a:prstGeom prst="round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7" name="TextBox 6"/>
          <p:cNvSpPr txBox="1"/>
          <p:nvPr/>
        </p:nvSpPr>
        <p:spPr>
          <a:xfrm>
            <a:off x="2971800" y="420469"/>
            <a:ext cx="3429000" cy="646331"/>
          </a:xfrm>
          <a:prstGeom prst="rect">
            <a:avLst/>
          </a:prstGeom>
          <a:noFill/>
        </p:spPr>
        <p:txBody>
          <a:bodyPr wrap="square" rtlCol="0">
            <a:spAutoFit/>
          </a:bodyPr>
          <a:lstStyle/>
          <a:p>
            <a:r>
              <a:rPr lang="en-US" dirty="0" err="1" smtClean="0"/>
              <a:t>Galium</a:t>
            </a:r>
            <a:r>
              <a:rPr lang="en-US" dirty="0" smtClean="0"/>
              <a:t> </a:t>
            </a:r>
            <a:r>
              <a:rPr lang="en-US" dirty="0" err="1" smtClean="0"/>
              <a:t>mollugo</a:t>
            </a:r>
            <a:endParaRPr lang="en-US" dirty="0" smtClean="0"/>
          </a:p>
          <a:p>
            <a:r>
              <a:rPr lang="en-US" b="1" dirty="0" err="1" smtClean="0"/>
              <a:t>Catchweed</a:t>
            </a:r>
            <a:r>
              <a:rPr lang="en-US" b="1" dirty="0" smtClean="0"/>
              <a:t> / Bedstraw</a:t>
            </a:r>
            <a:endParaRPr lang="en-US" b="1" dirty="0"/>
          </a:p>
        </p:txBody>
      </p:sp>
      <p:sp>
        <p:nvSpPr>
          <p:cNvPr id="8" name="TextBox 7"/>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pic>
        <p:nvPicPr>
          <p:cNvPr id="9222" name="Picture 6" descr="http://www.torrens.org.uk/FFF/plants/G/Galium/Mollugo6.jpeg">
            <a:hlinkClick r:id="rId3"/>
          </p:cNvPr>
          <p:cNvPicPr>
            <a:picLocks noChangeAspect="1" noChangeArrowheads="1"/>
          </p:cNvPicPr>
          <p:nvPr/>
        </p:nvPicPr>
        <p:blipFill>
          <a:blip r:embed="rId4" cstate="print"/>
          <a:srcRect r="10243" b="19137"/>
          <a:stretch>
            <a:fillRect/>
          </a:stretch>
        </p:blipFill>
        <p:spPr bwMode="auto">
          <a:xfrm>
            <a:off x="1115784" y="1883228"/>
            <a:ext cx="3624943" cy="2177143"/>
          </a:xfrm>
          <a:prstGeom prst="roundRect">
            <a:avLst/>
          </a:prstGeom>
          <a:noFill/>
        </p:spPr>
      </p:pic>
      <p:pic>
        <p:nvPicPr>
          <p:cNvPr id="9228" name="Picture 12" descr="http://pics.davesgarden.com/pics/2004/03/04/htop/7297b5.jpg">
            <a:hlinkClick r:id="rId5"/>
          </p:cNvPr>
          <p:cNvPicPr>
            <a:picLocks noChangeAspect="1" noChangeArrowheads="1"/>
          </p:cNvPicPr>
          <p:nvPr/>
        </p:nvPicPr>
        <p:blipFill>
          <a:blip r:embed="rId6" cstate="print"/>
          <a:srcRect l="4924" t="13897" r="17331" b="4665"/>
          <a:stretch>
            <a:fillRect/>
          </a:stretch>
        </p:blipFill>
        <p:spPr bwMode="auto">
          <a:xfrm>
            <a:off x="5018311" y="1905000"/>
            <a:ext cx="3265714" cy="4561115"/>
          </a:xfrm>
          <a:prstGeom prst="roundRect">
            <a:avLst/>
          </a:prstGeom>
          <a:noFill/>
        </p:spPr>
      </p:pic>
      <p:pic>
        <p:nvPicPr>
          <p:cNvPr id="9" name="Picture 10" descr="http://weeds.cropsci.illinois.edu/images/Catchweed%20bedstraw/images/Catchweed%20bedstraw%202.jpg">
            <a:hlinkClick r:id="rId7"/>
          </p:cNvPr>
          <p:cNvPicPr>
            <a:picLocks noChangeAspect="1" noChangeArrowheads="1"/>
          </p:cNvPicPr>
          <p:nvPr/>
        </p:nvPicPr>
        <p:blipFill>
          <a:blip r:embed="rId8" cstate="print"/>
          <a:srcRect b="11475"/>
          <a:stretch>
            <a:fillRect/>
          </a:stretch>
        </p:blipFill>
        <p:spPr bwMode="auto">
          <a:xfrm>
            <a:off x="866999" y="4343400"/>
            <a:ext cx="4035425" cy="2362200"/>
          </a:xfrm>
          <a:prstGeom prst="roundRect">
            <a:avLst/>
          </a:prstGeom>
          <a:noFill/>
        </p:spPr>
      </p:pic>
      <p:pic>
        <p:nvPicPr>
          <p:cNvPr id="10" name="Picture 14" descr="http://pics.davesgarden.com/pics/2005/05/19/melody/d9ab35.jpg">
            <a:hlinkClick r:id="rId9"/>
          </p:cNvPr>
          <p:cNvPicPr>
            <a:picLocks noChangeAspect="1" noChangeArrowheads="1"/>
          </p:cNvPicPr>
          <p:nvPr/>
        </p:nvPicPr>
        <p:blipFill>
          <a:blip r:embed="rId10" cstate="print"/>
          <a:srcRect l="7117" t="8541" r="14947" b="7651"/>
          <a:stretch>
            <a:fillRect/>
          </a:stretch>
        </p:blipFill>
        <p:spPr bwMode="auto">
          <a:xfrm>
            <a:off x="5431966" y="141513"/>
            <a:ext cx="2383971" cy="1709057"/>
          </a:xfrm>
          <a:prstGeom prst="round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http://upload.wikimedia.org/wikipedia/commons/8/81/Common_Groundsel-branching.jpg"/>
          <p:cNvPicPr>
            <a:picLocks noChangeAspect="1" noChangeArrowheads="1"/>
          </p:cNvPicPr>
          <p:nvPr/>
        </p:nvPicPr>
        <p:blipFill>
          <a:blip r:embed="rId3" cstate="print"/>
          <a:srcRect l="4608" t="2765" b="22581"/>
          <a:stretch>
            <a:fillRect/>
          </a:stretch>
        </p:blipFill>
        <p:spPr bwMode="auto">
          <a:xfrm>
            <a:off x="5355771" y="555163"/>
            <a:ext cx="3380014" cy="3526972"/>
          </a:xfrm>
          <a:prstGeom prst="roundRect">
            <a:avLst/>
          </a:prstGeom>
          <a:noFill/>
        </p:spPr>
      </p:pic>
      <p:sp>
        <p:nvSpPr>
          <p:cNvPr id="11" name="TextBox 10"/>
          <p:cNvSpPr txBox="1"/>
          <p:nvPr/>
        </p:nvSpPr>
        <p:spPr>
          <a:xfrm>
            <a:off x="533400" y="42046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12" name="TextBox 11"/>
          <p:cNvSpPr txBox="1"/>
          <p:nvPr/>
        </p:nvSpPr>
        <p:spPr>
          <a:xfrm>
            <a:off x="2971800" y="457200"/>
            <a:ext cx="3429000" cy="646331"/>
          </a:xfrm>
          <a:prstGeom prst="rect">
            <a:avLst/>
          </a:prstGeom>
          <a:noFill/>
        </p:spPr>
        <p:txBody>
          <a:bodyPr wrap="square" rtlCol="0">
            <a:spAutoFit/>
          </a:bodyPr>
          <a:lstStyle/>
          <a:p>
            <a:r>
              <a:rPr lang="en-US" dirty="0" err="1" smtClean="0"/>
              <a:t>Senecio</a:t>
            </a:r>
            <a:r>
              <a:rPr lang="en-US" dirty="0" smtClean="0"/>
              <a:t> </a:t>
            </a:r>
            <a:r>
              <a:rPr lang="en-US" dirty="0" err="1" smtClean="0"/>
              <a:t>vulgaris</a:t>
            </a:r>
            <a:endParaRPr lang="en-US" dirty="0" smtClean="0"/>
          </a:p>
          <a:p>
            <a:r>
              <a:rPr lang="en-US" b="1" dirty="0" smtClean="0"/>
              <a:t>Common Groundsel</a:t>
            </a:r>
            <a:endParaRPr lang="en-US" b="1" dirty="0"/>
          </a:p>
        </p:txBody>
      </p:sp>
      <p:sp>
        <p:nvSpPr>
          <p:cNvPr id="13" name="TextBox 12"/>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pic>
        <p:nvPicPr>
          <p:cNvPr id="14" name="Picture 18" descr="cgroundsel4-6.jpg (159951 bytes)"/>
          <p:cNvPicPr>
            <a:picLocks noChangeAspect="1" noChangeArrowheads="1"/>
          </p:cNvPicPr>
          <p:nvPr/>
        </p:nvPicPr>
        <p:blipFill>
          <a:blip r:embed="rId4" cstate="print"/>
          <a:srcRect l="4648" t="16710" r="6220" b="20328"/>
          <a:stretch>
            <a:fillRect/>
          </a:stretch>
        </p:blipFill>
        <p:spPr bwMode="auto">
          <a:xfrm>
            <a:off x="1110340" y="1103531"/>
            <a:ext cx="3548743" cy="2296886"/>
          </a:xfrm>
          <a:prstGeom prst="roundRect">
            <a:avLst/>
          </a:prstGeom>
          <a:noFill/>
        </p:spPr>
      </p:pic>
      <p:pic>
        <p:nvPicPr>
          <p:cNvPr id="15" name="Picture 16" descr="http://www.ppws.vt.edu/scott/weed_id/cgroundsel11-10b.jpg"/>
          <p:cNvPicPr>
            <a:picLocks noChangeAspect="1" noChangeArrowheads="1"/>
          </p:cNvPicPr>
          <p:nvPr/>
        </p:nvPicPr>
        <p:blipFill>
          <a:blip r:embed="rId5" cstate="print"/>
          <a:srcRect r="11969" b="16751"/>
          <a:stretch>
            <a:fillRect/>
          </a:stretch>
        </p:blipFill>
        <p:spPr bwMode="auto">
          <a:xfrm>
            <a:off x="5791197" y="4173414"/>
            <a:ext cx="2481943" cy="2347121"/>
          </a:xfrm>
          <a:prstGeom prst="roundRect">
            <a:avLst/>
          </a:prstGeom>
          <a:noFill/>
        </p:spPr>
      </p:pic>
      <p:pic>
        <p:nvPicPr>
          <p:cNvPr id="8" name="Picture 6" descr="http://extra.istitutoveneto.it/venezia/divulgazione/pirelli/pirelli_2005_en/Banca_Dati_Ambientale/192.168.10.66/pirelli_new/divulgazione/valli/img_uc/62.jpg">
            <a:hlinkClick r:id="rId6"/>
          </p:cNvPr>
          <p:cNvPicPr>
            <a:picLocks noChangeAspect="1" noChangeArrowheads="1"/>
          </p:cNvPicPr>
          <p:nvPr/>
        </p:nvPicPr>
        <p:blipFill>
          <a:blip r:embed="rId7" cstate="print"/>
          <a:srcRect l="7812" t="4037" r="4648" b="4969"/>
          <a:stretch>
            <a:fillRect/>
          </a:stretch>
        </p:blipFill>
        <p:spPr bwMode="auto">
          <a:xfrm>
            <a:off x="805539" y="3548740"/>
            <a:ext cx="4147456" cy="3189514"/>
          </a:xfrm>
          <a:prstGeom prst="round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Z:\EPA Urban Waters\WCS Photos\130528 WCS 006.jpg"/>
          <p:cNvPicPr>
            <a:picLocks noChangeAspect="1" noChangeArrowheads="1"/>
          </p:cNvPicPr>
          <p:nvPr/>
        </p:nvPicPr>
        <p:blipFill>
          <a:blip r:embed="rId3" cstate="print"/>
          <a:srcRect l="10684" t="7722" r="37439" b="19184"/>
          <a:stretch>
            <a:fillRect/>
          </a:stretch>
        </p:blipFill>
        <p:spPr bwMode="auto">
          <a:xfrm>
            <a:off x="4414152" y="417062"/>
            <a:ext cx="2193472" cy="4121612"/>
          </a:xfrm>
          <a:prstGeom prst="roundRect">
            <a:avLst/>
          </a:prstGeom>
          <a:noFill/>
        </p:spPr>
      </p:pic>
      <p:sp>
        <p:nvSpPr>
          <p:cNvPr id="6" name="TextBox 5"/>
          <p:cNvSpPr txBox="1"/>
          <p:nvPr/>
        </p:nvSpPr>
        <p:spPr>
          <a:xfrm>
            <a:off x="533400" y="134034"/>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7" name="TextBox 6"/>
          <p:cNvSpPr txBox="1"/>
          <p:nvPr/>
        </p:nvSpPr>
        <p:spPr>
          <a:xfrm>
            <a:off x="2971800" y="134034"/>
            <a:ext cx="1284514" cy="646331"/>
          </a:xfrm>
          <a:prstGeom prst="rect">
            <a:avLst/>
          </a:prstGeom>
          <a:noFill/>
        </p:spPr>
        <p:txBody>
          <a:bodyPr wrap="square" rtlCol="0">
            <a:spAutoFit/>
          </a:bodyPr>
          <a:lstStyle/>
          <a:p>
            <a:r>
              <a:rPr lang="en-US" dirty="0" err="1" smtClean="0"/>
              <a:t>Morus</a:t>
            </a:r>
            <a:r>
              <a:rPr lang="en-US" dirty="0" smtClean="0"/>
              <a:t> alba</a:t>
            </a:r>
          </a:p>
          <a:p>
            <a:r>
              <a:rPr lang="en-US" b="1" dirty="0" smtClean="0"/>
              <a:t>Mulberry</a:t>
            </a:r>
            <a:endParaRPr lang="en-US" b="1" dirty="0"/>
          </a:p>
        </p:txBody>
      </p:sp>
      <p:sp>
        <p:nvSpPr>
          <p:cNvPr id="5" name="TextBox 4"/>
          <p:cNvSpPr txBox="1"/>
          <p:nvPr/>
        </p:nvSpPr>
        <p:spPr>
          <a:xfrm rot="16200000">
            <a:off x="-3060412" y="3136613"/>
            <a:ext cx="6858000" cy="584775"/>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Common weeds</a:t>
            </a:r>
            <a:endParaRPr lang="en-US" sz="3200" b="1" i="1" dirty="0">
              <a:solidFill>
                <a:schemeClr val="tx1"/>
              </a:solidFill>
            </a:endParaRPr>
          </a:p>
        </p:txBody>
      </p:sp>
      <p:pic>
        <p:nvPicPr>
          <p:cNvPr id="6179" name="Picture 35" descr="http://www.hort.uconn.edu/plants/m/moralb/moralb09.jpg">
            <a:hlinkClick r:id="rId4"/>
          </p:cNvPr>
          <p:cNvPicPr>
            <a:picLocks noChangeAspect="1" noChangeArrowheads="1"/>
          </p:cNvPicPr>
          <p:nvPr/>
        </p:nvPicPr>
        <p:blipFill>
          <a:blip r:embed="rId5" cstate="print"/>
          <a:srcRect l="21778" t="19700"/>
          <a:stretch>
            <a:fillRect/>
          </a:stretch>
        </p:blipFill>
        <p:spPr bwMode="auto">
          <a:xfrm>
            <a:off x="4877140" y="4674504"/>
            <a:ext cx="3047319" cy="2085522"/>
          </a:xfrm>
          <a:prstGeom prst="roundRect">
            <a:avLst/>
          </a:prstGeom>
          <a:noFill/>
        </p:spPr>
      </p:pic>
      <p:pic>
        <p:nvPicPr>
          <p:cNvPr id="6181" name="Picture 37" descr="http://www.carolinanature.com/trees/moal3342.jpg">
            <a:hlinkClick r:id="rId6"/>
          </p:cNvPr>
          <p:cNvPicPr>
            <a:picLocks noChangeAspect="1" noChangeArrowheads="1"/>
          </p:cNvPicPr>
          <p:nvPr/>
        </p:nvPicPr>
        <p:blipFill>
          <a:blip r:embed="rId7" cstate="print"/>
          <a:srcRect t="8081" r="6926" b="3535"/>
          <a:stretch>
            <a:fillRect/>
          </a:stretch>
        </p:blipFill>
        <p:spPr bwMode="auto">
          <a:xfrm>
            <a:off x="6738256" y="2612578"/>
            <a:ext cx="2340428" cy="1905000"/>
          </a:xfrm>
          <a:prstGeom prst="roundRect">
            <a:avLst/>
          </a:prstGeom>
          <a:noFill/>
        </p:spPr>
      </p:pic>
      <p:pic>
        <p:nvPicPr>
          <p:cNvPr id="8" name="Picture 39" descr="http://okeechobee.ifas.ufl.edu/images/Mulberry_001.jpg">
            <a:hlinkClick r:id="rId8"/>
          </p:cNvPr>
          <p:cNvPicPr>
            <a:picLocks noChangeAspect="1" noChangeArrowheads="1"/>
          </p:cNvPicPr>
          <p:nvPr/>
        </p:nvPicPr>
        <p:blipFill>
          <a:blip r:embed="rId9" cstate="print"/>
          <a:srcRect l="7407" t="6944" r="7672" b="10913"/>
          <a:stretch>
            <a:fillRect/>
          </a:stretch>
        </p:blipFill>
        <p:spPr bwMode="auto">
          <a:xfrm>
            <a:off x="789212" y="2253340"/>
            <a:ext cx="3494314" cy="4506686"/>
          </a:xfrm>
          <a:prstGeom prst="round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148319"/>
            <a:ext cx="2438400" cy="646331"/>
          </a:xfrm>
          <a:prstGeom prst="rect">
            <a:avLst/>
          </a:prstGeom>
          <a:noFill/>
        </p:spPr>
        <p:txBody>
          <a:bodyPr wrap="square" rtlCol="0">
            <a:spAutoFit/>
          </a:bodyPr>
          <a:lstStyle/>
          <a:p>
            <a:pPr algn="r"/>
            <a:r>
              <a:rPr lang="en-US" b="1" dirty="0" smtClean="0"/>
              <a:t>Botanical Latin name:</a:t>
            </a:r>
          </a:p>
          <a:p>
            <a:pPr algn="r"/>
            <a:r>
              <a:rPr lang="en-US" b="1" dirty="0" smtClean="0"/>
              <a:t>Common name:</a:t>
            </a:r>
            <a:endParaRPr lang="en-US" b="1" dirty="0"/>
          </a:p>
        </p:txBody>
      </p:sp>
      <p:sp>
        <p:nvSpPr>
          <p:cNvPr id="7" name="TextBox 6"/>
          <p:cNvSpPr txBox="1"/>
          <p:nvPr/>
        </p:nvSpPr>
        <p:spPr>
          <a:xfrm>
            <a:off x="2971800" y="174164"/>
            <a:ext cx="3429000" cy="646331"/>
          </a:xfrm>
          <a:prstGeom prst="rect">
            <a:avLst/>
          </a:prstGeom>
          <a:noFill/>
        </p:spPr>
        <p:txBody>
          <a:bodyPr wrap="square" rtlCol="0">
            <a:spAutoFit/>
          </a:bodyPr>
          <a:lstStyle/>
          <a:p>
            <a:r>
              <a:rPr lang="en-US" dirty="0" err="1" smtClean="0"/>
              <a:t>Toxicodendron</a:t>
            </a:r>
            <a:r>
              <a:rPr lang="en-US" dirty="0" smtClean="0"/>
              <a:t> </a:t>
            </a:r>
            <a:r>
              <a:rPr lang="en-US" dirty="0" err="1" smtClean="0"/>
              <a:t>radicans</a:t>
            </a:r>
            <a:endParaRPr lang="en-US" dirty="0" smtClean="0"/>
          </a:p>
          <a:p>
            <a:r>
              <a:rPr lang="en-US" b="1" dirty="0" smtClean="0"/>
              <a:t>Poison Ivy</a:t>
            </a:r>
            <a:endParaRPr lang="en-US" b="1" dirty="0"/>
          </a:p>
        </p:txBody>
      </p:sp>
      <p:sp>
        <p:nvSpPr>
          <p:cNvPr id="5" name="TextBox 4"/>
          <p:cNvSpPr txBox="1"/>
          <p:nvPr/>
        </p:nvSpPr>
        <p:spPr>
          <a:xfrm rot="16200000">
            <a:off x="-3060412" y="3136613"/>
            <a:ext cx="6858000" cy="584775"/>
          </a:xfrm>
          <a:prstGeom prst="rect">
            <a:avLst/>
          </a:prstGeom>
          <a:solidFill>
            <a:srgbClr val="8FD93B"/>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i="1" dirty="0" smtClean="0">
                <a:solidFill>
                  <a:schemeClr val="tx1"/>
                </a:solidFill>
              </a:rPr>
              <a:t>Poison Ivy </a:t>
            </a:r>
            <a:endParaRPr lang="en-US" sz="3200" b="1" i="1" dirty="0">
              <a:solidFill>
                <a:schemeClr val="tx1"/>
              </a:solidFill>
            </a:endParaRPr>
          </a:p>
        </p:txBody>
      </p:sp>
      <p:sp>
        <p:nvSpPr>
          <p:cNvPr id="13" name="TextBox 12"/>
          <p:cNvSpPr txBox="1"/>
          <p:nvPr/>
        </p:nvSpPr>
        <p:spPr>
          <a:xfrm>
            <a:off x="892629" y="1190168"/>
            <a:ext cx="3341915" cy="4708981"/>
          </a:xfrm>
          <a:prstGeom prst="rect">
            <a:avLst/>
          </a:prstGeom>
          <a:noFill/>
        </p:spPr>
        <p:txBody>
          <a:bodyPr wrap="square" rtlCol="0">
            <a:spAutoFit/>
          </a:bodyPr>
          <a:lstStyle/>
          <a:p>
            <a:r>
              <a:rPr lang="en-US" sz="2000" b="1" i="1" dirty="0" smtClean="0"/>
              <a:t>Native plant but beware—</a:t>
            </a:r>
          </a:p>
          <a:p>
            <a:endParaRPr lang="en-US" sz="2000" dirty="0" smtClean="0"/>
          </a:p>
          <a:p>
            <a:pPr>
              <a:buFont typeface="Arial" pitchFamily="34" charset="0"/>
              <a:buChar char="•"/>
            </a:pPr>
            <a:r>
              <a:rPr lang="en-US" sz="2000" dirty="0" smtClean="0"/>
              <a:t> Most people are highly allergic to plant’s oil- </a:t>
            </a:r>
            <a:r>
              <a:rPr lang="en-US" sz="2000" b="1" dirty="0" smtClean="0"/>
              <a:t>avoid touching plant. </a:t>
            </a:r>
          </a:p>
          <a:p>
            <a:pPr>
              <a:buFont typeface="Arial" pitchFamily="34" charset="0"/>
              <a:buChar char="•"/>
            </a:pPr>
            <a:r>
              <a:rPr lang="en-US" sz="2000" dirty="0" smtClean="0"/>
              <a:t> </a:t>
            </a:r>
            <a:r>
              <a:rPr lang="en-US" sz="2000" u="sng" dirty="0" err="1" smtClean="0"/>
              <a:t>Urushiol</a:t>
            </a:r>
            <a:r>
              <a:rPr lang="en-US" sz="2000" dirty="0" smtClean="0"/>
              <a:t> (</a:t>
            </a:r>
            <a:r>
              <a:rPr lang="en-US" sz="2000" dirty="0" err="1" smtClean="0"/>
              <a:t>oo</a:t>
            </a:r>
            <a:r>
              <a:rPr lang="en-US" sz="2000" dirty="0" smtClean="0"/>
              <a:t>-</a:t>
            </a:r>
            <a:r>
              <a:rPr lang="en-US" sz="2000" dirty="0" err="1" smtClean="0"/>
              <a:t>roo</a:t>
            </a:r>
            <a:r>
              <a:rPr lang="en-US" sz="2000" dirty="0" smtClean="0"/>
              <a:t>-she-all) is the oil, found in all parts of plant; leaves, stems and roots.</a:t>
            </a:r>
          </a:p>
          <a:p>
            <a:pPr>
              <a:buFont typeface="Arial" pitchFamily="34" charset="0"/>
              <a:buChar char="•"/>
            </a:pPr>
            <a:r>
              <a:rPr lang="en-US" sz="2000" dirty="0" smtClean="0"/>
              <a:t> Never burn the plant! </a:t>
            </a:r>
          </a:p>
          <a:p>
            <a:pPr>
              <a:buFont typeface="Arial" pitchFamily="34" charset="0"/>
              <a:buChar char="•"/>
            </a:pPr>
            <a:r>
              <a:rPr lang="en-US" sz="2000" dirty="0" smtClean="0"/>
              <a:t> Important winter food source for birds.</a:t>
            </a:r>
          </a:p>
          <a:p>
            <a:pPr>
              <a:buFont typeface="Arial" pitchFamily="34" charset="0"/>
              <a:buChar char="•"/>
            </a:pPr>
            <a:r>
              <a:rPr lang="en-US" sz="2000" dirty="0" smtClean="0"/>
              <a:t> Wash area as soon as possible with soap and water </a:t>
            </a:r>
          </a:p>
          <a:p>
            <a:pPr>
              <a:buFont typeface="Arial" pitchFamily="34" charset="0"/>
              <a:buChar char="•"/>
            </a:pPr>
            <a:r>
              <a:rPr lang="en-US" sz="2000" dirty="0" smtClean="0"/>
              <a:t>Other options; </a:t>
            </a:r>
            <a:r>
              <a:rPr lang="en-US" sz="2000" dirty="0" err="1" smtClean="0"/>
              <a:t>Tecnu</a:t>
            </a:r>
            <a:r>
              <a:rPr lang="en-US" sz="2000" dirty="0" smtClean="0"/>
              <a:t> &amp; Jewelweed </a:t>
            </a:r>
          </a:p>
        </p:txBody>
      </p:sp>
      <p:pic>
        <p:nvPicPr>
          <p:cNvPr id="2054" name="Picture 6" descr="http://upload.wikimedia.org/wikipedia/commons/8/8f/Toxicodendron_radicans3.jpg">
            <a:hlinkClick r:id="rId3"/>
          </p:cNvPr>
          <p:cNvPicPr>
            <a:picLocks noChangeAspect="1" noChangeArrowheads="1"/>
          </p:cNvPicPr>
          <p:nvPr/>
        </p:nvPicPr>
        <p:blipFill>
          <a:blip r:embed="rId4"/>
          <a:srcRect/>
          <a:stretch>
            <a:fillRect/>
          </a:stretch>
        </p:blipFill>
        <p:spPr bwMode="auto">
          <a:xfrm rot="5400000">
            <a:off x="6128659" y="714375"/>
            <a:ext cx="3396340" cy="2264228"/>
          </a:xfrm>
          <a:prstGeom prst="roundRect">
            <a:avLst/>
          </a:prstGeom>
          <a:noFill/>
        </p:spPr>
      </p:pic>
      <p:pic>
        <p:nvPicPr>
          <p:cNvPr id="8" name="Picture 12" descr="Toxicodendron radicans (Eastern poison ivy) #17471"/>
          <p:cNvPicPr>
            <a:picLocks noChangeAspect="1" noChangeArrowheads="1"/>
          </p:cNvPicPr>
          <p:nvPr/>
        </p:nvPicPr>
        <p:blipFill>
          <a:blip r:embed="rId5"/>
          <a:srcRect l="6229" t="12941" r="15410" b="6649"/>
          <a:stretch>
            <a:fillRect/>
          </a:stretch>
        </p:blipFill>
        <p:spPr bwMode="auto">
          <a:xfrm>
            <a:off x="4136573" y="571491"/>
            <a:ext cx="2359027" cy="3227623"/>
          </a:xfrm>
          <a:prstGeom prst="roundRect">
            <a:avLst/>
          </a:prstGeom>
          <a:noFill/>
        </p:spPr>
      </p:pic>
      <p:pic>
        <p:nvPicPr>
          <p:cNvPr id="9" name="Picture 2" descr="http://www.hikingwithchuck.com/downloads/PoisonIvy20080504.JPG">
            <a:hlinkClick r:id="rId6"/>
          </p:cNvPr>
          <p:cNvPicPr>
            <a:picLocks noChangeAspect="1" noChangeArrowheads="1"/>
          </p:cNvPicPr>
          <p:nvPr/>
        </p:nvPicPr>
        <p:blipFill>
          <a:blip r:embed="rId7"/>
          <a:srcRect l="17113" t="6807" r="14881" b="7326"/>
          <a:stretch>
            <a:fillRect/>
          </a:stretch>
        </p:blipFill>
        <p:spPr bwMode="auto">
          <a:xfrm>
            <a:off x="6770910" y="3722909"/>
            <a:ext cx="2066963" cy="1959434"/>
          </a:xfrm>
          <a:prstGeom prst="roundRect">
            <a:avLst/>
          </a:prstGeom>
          <a:noFill/>
        </p:spPr>
      </p:pic>
      <p:pic>
        <p:nvPicPr>
          <p:cNvPr id="12" name="Picture 10" descr="Eastern Poison-Ivy (Toxicodendron radicans) leaves"/>
          <p:cNvPicPr>
            <a:picLocks noChangeAspect="1" noChangeArrowheads="1"/>
          </p:cNvPicPr>
          <p:nvPr/>
        </p:nvPicPr>
        <p:blipFill>
          <a:blip r:embed="rId8"/>
          <a:srcRect l="15233" t="5539" r="18388" b="6259"/>
          <a:stretch>
            <a:fillRect/>
          </a:stretch>
        </p:blipFill>
        <p:spPr bwMode="auto">
          <a:xfrm>
            <a:off x="4234544" y="3963309"/>
            <a:ext cx="2261056" cy="2253340"/>
          </a:xfrm>
          <a:prstGeom prst="round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353470" y="1238865"/>
            <a:ext cx="8775290" cy="3775587"/>
          </a:xfrm>
          <a:prstGeom prst="rect">
            <a:avLst/>
          </a:prstGeom>
          <a:solidFill>
            <a:srgbClr val="8FD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a:xfrm>
            <a:off x="660401" y="250723"/>
            <a:ext cx="7771170" cy="685800"/>
          </a:xfrm>
        </p:spPr>
        <p:txBody>
          <a:bodyPr/>
          <a:lstStyle/>
          <a:p>
            <a:r>
              <a:rPr lang="en-US" dirty="0" smtClean="0"/>
              <a:t>Next up……………….</a:t>
            </a:r>
            <a:endParaRPr lang="en-US" dirty="0"/>
          </a:p>
        </p:txBody>
      </p:sp>
      <p:sp>
        <p:nvSpPr>
          <p:cNvPr id="4" name="TextBox 3"/>
          <p:cNvSpPr txBox="1"/>
          <p:nvPr/>
        </p:nvSpPr>
        <p:spPr>
          <a:xfrm>
            <a:off x="660402" y="1238865"/>
            <a:ext cx="7771170" cy="2000548"/>
          </a:xfrm>
          <a:prstGeom prst="rect">
            <a:avLst/>
          </a:prstGeom>
          <a:noFill/>
        </p:spPr>
        <p:txBody>
          <a:bodyPr wrap="square" rtlCol="0">
            <a:spAutoFit/>
          </a:bodyPr>
          <a:lstStyle/>
          <a:p>
            <a:pPr algn="ctr"/>
            <a:endParaRPr lang="en-US" sz="2800" dirty="0" smtClean="0"/>
          </a:p>
          <a:p>
            <a:pPr algn="ctr"/>
            <a:r>
              <a:rPr lang="en-US" sz="3200" dirty="0" smtClean="0"/>
              <a:t>Managing surrounding landscapes to the reduce impacts on Green Stormwater Infrastructure</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77365" y="197755"/>
            <a:ext cx="4771570" cy="1196741"/>
          </a:xfrm>
        </p:spPr>
        <p:txBody>
          <a:bodyPr/>
          <a:lstStyle/>
          <a:p>
            <a:r>
              <a:rPr lang="en-US" dirty="0" smtClean="0"/>
              <a:t>THANK YOU TO OUR </a:t>
            </a:r>
          </a:p>
          <a:p>
            <a:r>
              <a:rPr lang="en-US" dirty="0" smtClean="0"/>
              <a:t>FUNDER &amp; PARTNERS</a:t>
            </a:r>
          </a:p>
          <a:p>
            <a:pPr algn="r"/>
            <a:endParaRPr lang="en-US" dirty="0" smtClean="0"/>
          </a:p>
          <a:p>
            <a:endParaRPr lang="en-US" dirty="0"/>
          </a:p>
        </p:txBody>
      </p:sp>
      <p:pic>
        <p:nvPicPr>
          <p:cNvPr id="4" name="Picture 3" descr="https://lh6.googleusercontent.com/-iEKEnWTCfsg/AAAAAAAAAAI/AAAAAAAAAFI/nC3EdfH9gdM/s120-c/photo.jpg"/>
          <p:cNvPicPr>
            <a:picLocks noChangeAspect="1" noChangeArrowheads="1"/>
          </p:cNvPicPr>
          <p:nvPr/>
        </p:nvPicPr>
        <p:blipFill>
          <a:blip r:embed="rId3"/>
          <a:srcRect/>
          <a:stretch>
            <a:fillRect/>
          </a:stretch>
        </p:blipFill>
        <p:spPr bwMode="auto">
          <a:xfrm>
            <a:off x="660401" y="1719557"/>
            <a:ext cx="3474194" cy="3474197"/>
          </a:xfrm>
          <a:prstGeom prst="rect">
            <a:avLst/>
          </a:prstGeom>
          <a:noFill/>
        </p:spPr>
      </p:pic>
      <p:pic>
        <p:nvPicPr>
          <p:cNvPr id="6" name="Picture 6" descr="GreenTreks"/>
          <p:cNvPicPr>
            <a:picLocks noChangeAspect="1" noChangeArrowheads="1"/>
          </p:cNvPicPr>
          <p:nvPr/>
        </p:nvPicPr>
        <p:blipFill>
          <a:blip r:embed="rId4"/>
          <a:srcRect/>
          <a:stretch>
            <a:fillRect/>
          </a:stretch>
        </p:blipFill>
        <p:spPr bwMode="auto">
          <a:xfrm>
            <a:off x="4388595" y="2342591"/>
            <a:ext cx="4638675" cy="1238250"/>
          </a:xfrm>
          <a:prstGeom prst="rect">
            <a:avLst/>
          </a:prstGeom>
          <a:noFill/>
        </p:spPr>
      </p:pic>
      <p:pic>
        <p:nvPicPr>
          <p:cNvPr id="7" name="Picture 2" descr="TTF Watershed"/>
          <p:cNvPicPr>
            <a:picLocks noChangeAspect="1" noChangeArrowheads="1"/>
          </p:cNvPicPr>
          <p:nvPr/>
        </p:nvPicPr>
        <p:blipFill>
          <a:blip r:embed="rId5"/>
          <a:srcRect/>
          <a:stretch>
            <a:fillRect/>
          </a:stretch>
        </p:blipFill>
        <p:spPr bwMode="auto">
          <a:xfrm>
            <a:off x="4569374" y="1318294"/>
            <a:ext cx="4457896" cy="939004"/>
          </a:xfrm>
          <a:prstGeom prst="rect">
            <a:avLst/>
          </a:prstGeom>
          <a:noFill/>
        </p:spPr>
      </p:pic>
      <p:pic>
        <p:nvPicPr>
          <p:cNvPr id="1026" name="Picture 2"/>
          <p:cNvPicPr>
            <a:picLocks noChangeAspect="1" noChangeArrowheads="1"/>
          </p:cNvPicPr>
          <p:nvPr/>
        </p:nvPicPr>
        <p:blipFill>
          <a:blip r:embed="rId6"/>
          <a:srcRect/>
          <a:stretch>
            <a:fillRect/>
          </a:stretch>
        </p:blipFill>
        <p:spPr bwMode="auto">
          <a:xfrm>
            <a:off x="4721778" y="3599131"/>
            <a:ext cx="4095655" cy="1241485"/>
          </a:xfrm>
          <a:prstGeom prst="rect">
            <a:avLst/>
          </a:prstGeom>
          <a:noFill/>
          <a:ln w="9525">
            <a:noFill/>
            <a:miter lim="800000"/>
            <a:headEnd/>
            <a:tailEnd/>
          </a:ln>
        </p:spPr>
      </p:pic>
      <p:pic>
        <p:nvPicPr>
          <p:cNvPr id="9" name="Picture 8" descr="fsshield_grn_transp.gif"/>
          <p:cNvPicPr>
            <a:picLocks noChangeAspect="1"/>
          </p:cNvPicPr>
          <p:nvPr/>
        </p:nvPicPr>
        <p:blipFill>
          <a:blip r:embed="rId7"/>
          <a:stretch>
            <a:fillRect/>
          </a:stretch>
        </p:blipFill>
        <p:spPr>
          <a:xfrm>
            <a:off x="5671456" y="4984045"/>
            <a:ext cx="1502229" cy="163879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7" name="Picture 5" descr="https://lh5.googleusercontent.com/-gpBMrNVpLX4/Ua92O9dYsZI/AAAAAAAACIU/JdVZ98QXho0/w918-h292-no/IMG_4618.JPG"/>
          <p:cNvPicPr>
            <a:picLocks noChangeAspect="1" noChangeArrowheads="1"/>
          </p:cNvPicPr>
          <p:nvPr/>
        </p:nvPicPr>
        <p:blipFill>
          <a:blip r:embed="rId3"/>
          <a:srcRect/>
          <a:stretch>
            <a:fillRect/>
          </a:stretch>
        </p:blipFill>
        <p:spPr bwMode="auto">
          <a:xfrm>
            <a:off x="333156" y="1231462"/>
            <a:ext cx="8743950" cy="2781300"/>
          </a:xfrm>
          <a:prstGeom prst="roundRect">
            <a:avLst/>
          </a:prstGeom>
          <a:noFill/>
        </p:spPr>
      </p:pic>
      <p:pic>
        <p:nvPicPr>
          <p:cNvPr id="14" name="Picture 13" descr="sediment in garden.png"/>
          <p:cNvPicPr>
            <a:picLocks noChangeAspect="1"/>
          </p:cNvPicPr>
          <p:nvPr/>
        </p:nvPicPr>
        <p:blipFill>
          <a:blip r:embed="rId4"/>
          <a:stretch>
            <a:fillRect/>
          </a:stretch>
        </p:blipFill>
        <p:spPr>
          <a:xfrm>
            <a:off x="831896" y="927100"/>
            <a:ext cx="7145456" cy="5301856"/>
          </a:xfrm>
          <a:prstGeom prst="roundRect">
            <a:avLst/>
          </a:prstGeom>
        </p:spPr>
      </p:pic>
      <p:sp>
        <p:nvSpPr>
          <p:cNvPr id="2" name="Subtitle 1"/>
          <p:cNvSpPr>
            <a:spLocks noGrp="1"/>
          </p:cNvSpPr>
          <p:nvPr>
            <p:ph type="subTitle" idx="1"/>
          </p:nvPr>
        </p:nvSpPr>
        <p:spPr>
          <a:xfrm>
            <a:off x="660401" y="241300"/>
            <a:ext cx="8184054" cy="685800"/>
          </a:xfrm>
        </p:spPr>
        <p:txBody>
          <a:bodyPr/>
          <a:lstStyle/>
          <a:p>
            <a:r>
              <a:rPr lang="en-US" dirty="0" smtClean="0"/>
              <a:t>Sediment flowing in to garden with water</a:t>
            </a:r>
          </a:p>
          <a:p>
            <a:endParaRPr lang="en-US" dirty="0"/>
          </a:p>
        </p:txBody>
      </p:sp>
      <p:pic>
        <p:nvPicPr>
          <p:cNvPr id="3" name="Picture 2" descr="http://gfccommunityforestry.files.wordpress.com/2010/06/bioretention_park.jpg"/>
          <p:cNvPicPr>
            <a:picLocks noChangeAspect="1" noChangeArrowheads="1"/>
          </p:cNvPicPr>
          <p:nvPr/>
        </p:nvPicPr>
        <p:blipFill>
          <a:blip r:embed="rId5"/>
          <a:srcRect/>
          <a:stretch>
            <a:fillRect/>
          </a:stretch>
        </p:blipFill>
        <p:spPr bwMode="auto">
          <a:xfrm>
            <a:off x="831896" y="875341"/>
            <a:ext cx="7260030" cy="5459545"/>
          </a:xfrm>
          <a:prstGeom prst="roundRect">
            <a:avLst/>
          </a:prstGeom>
          <a:noFill/>
        </p:spPr>
      </p:pic>
      <p:cxnSp>
        <p:nvCxnSpPr>
          <p:cNvPr id="6" name="Straight Arrow Connector 5"/>
          <p:cNvCxnSpPr/>
          <p:nvPr/>
        </p:nvCxnSpPr>
        <p:spPr>
          <a:xfrm flipV="1">
            <a:off x="2270234" y="5590424"/>
            <a:ext cx="882869" cy="54869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60401" y="6277552"/>
            <a:ext cx="3894082" cy="400110"/>
          </a:xfrm>
          <a:prstGeom prst="rect">
            <a:avLst/>
          </a:prstGeom>
          <a:noFill/>
        </p:spPr>
        <p:txBody>
          <a:bodyPr wrap="square" rtlCol="0">
            <a:spAutoFit/>
          </a:bodyPr>
          <a:lstStyle/>
          <a:p>
            <a:r>
              <a:rPr lang="en-US" sz="2000" dirty="0" smtClean="0"/>
              <a:t>Sediment entering the garden </a:t>
            </a:r>
            <a:endParaRPr lang="en-US" sz="2000" dirty="0"/>
          </a:p>
        </p:txBody>
      </p:sp>
      <p:cxnSp>
        <p:nvCxnSpPr>
          <p:cNvPr id="10" name="Straight Arrow Connector 9"/>
          <p:cNvCxnSpPr/>
          <p:nvPr/>
        </p:nvCxnSpPr>
        <p:spPr>
          <a:xfrm flipH="1" flipV="1">
            <a:off x="4705131" y="4365234"/>
            <a:ext cx="1467944" cy="177388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928584" y="6228956"/>
            <a:ext cx="2695904" cy="400110"/>
          </a:xfrm>
          <a:prstGeom prst="rect">
            <a:avLst/>
          </a:prstGeom>
          <a:noFill/>
        </p:spPr>
        <p:txBody>
          <a:bodyPr wrap="square" rtlCol="0">
            <a:spAutoFit/>
          </a:bodyPr>
          <a:lstStyle/>
          <a:p>
            <a:r>
              <a:rPr lang="en-US" sz="2000" dirty="0" smtClean="0"/>
              <a:t>Sediment in the garden</a:t>
            </a: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8197"/>
                                        </p:tgtEl>
                                      </p:cBhvr>
                                    </p:animEffect>
                                    <p:set>
                                      <p:cBhvr>
                                        <p:cTn id="17" dur="1" fill="hold">
                                          <p:stCondLst>
                                            <p:cond delay="1999"/>
                                          </p:stCondLst>
                                        </p:cTn>
                                        <p:tgtEl>
                                          <p:spTgt spid="819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60401" y="241300"/>
            <a:ext cx="7771170" cy="999672"/>
          </a:xfrm>
        </p:spPr>
        <p:txBody>
          <a:bodyPr/>
          <a:lstStyle/>
          <a:p>
            <a:r>
              <a:rPr lang="en-US" dirty="0" smtClean="0"/>
              <a:t>Invasive  Plant &amp; Weed Identification</a:t>
            </a:r>
          </a:p>
          <a:p>
            <a:r>
              <a:rPr lang="en-US" sz="1800" dirty="0" smtClean="0"/>
              <a:t>The plant volunteers we want and ones we don’t</a:t>
            </a:r>
            <a:endParaRPr lang="en-US" sz="1800" dirty="0"/>
          </a:p>
        </p:txBody>
      </p:sp>
      <p:pic>
        <p:nvPicPr>
          <p:cNvPr id="30722" name="Picture 2" descr="http://3.bp.blogspot.com/_hikjq4SSRx4/TA3XPpTpwnI/AAAAAAAABh8/YqLp_rZeMo8/s400/Adams+St+Rain+Gard+6.1.10.JPG"/>
          <p:cNvPicPr>
            <a:picLocks noChangeAspect="1" noChangeArrowheads="1"/>
          </p:cNvPicPr>
          <p:nvPr/>
        </p:nvPicPr>
        <p:blipFill>
          <a:blip r:embed="rId3"/>
          <a:srcRect/>
          <a:stretch>
            <a:fillRect/>
          </a:stretch>
        </p:blipFill>
        <p:spPr bwMode="auto">
          <a:xfrm>
            <a:off x="529771" y="1240972"/>
            <a:ext cx="7443075" cy="4968253"/>
          </a:xfrm>
          <a:prstGeom prst="round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smtClean="0"/>
              <a:t>What happens after planting</a:t>
            </a:r>
            <a:endParaRPr lang="en-US" dirty="0"/>
          </a:p>
        </p:txBody>
      </p:sp>
      <p:pic>
        <p:nvPicPr>
          <p:cNvPr id="1026" name="Picture 2" descr="https://encrypted-tbn0.gstatic.com/images?q=tbn:ANd9GcTWYTgeDEbObE8Tf5oYF0GrqDdYNMHvOU4Izr0HELIQxVQ0uKgZ"/>
          <p:cNvPicPr>
            <a:picLocks noChangeAspect="1" noChangeArrowheads="1"/>
          </p:cNvPicPr>
          <p:nvPr/>
        </p:nvPicPr>
        <p:blipFill>
          <a:blip r:embed="rId3"/>
          <a:srcRect/>
          <a:stretch>
            <a:fillRect/>
          </a:stretch>
        </p:blipFill>
        <p:spPr bwMode="auto">
          <a:xfrm>
            <a:off x="660401" y="963613"/>
            <a:ext cx="3040742" cy="2277623"/>
          </a:xfrm>
          <a:prstGeom prst="roundRect">
            <a:avLst/>
          </a:prstGeom>
          <a:noFill/>
        </p:spPr>
      </p:pic>
      <p:sp>
        <p:nvSpPr>
          <p:cNvPr id="6" name="TextBox 5"/>
          <p:cNvSpPr txBox="1"/>
          <p:nvPr/>
        </p:nvSpPr>
        <p:spPr>
          <a:xfrm>
            <a:off x="4016829" y="927100"/>
            <a:ext cx="4920342" cy="923330"/>
          </a:xfrm>
          <a:prstGeom prst="rect">
            <a:avLst/>
          </a:prstGeom>
          <a:noFill/>
        </p:spPr>
        <p:txBody>
          <a:bodyPr wrap="square" rtlCol="0">
            <a:spAutoFit/>
          </a:bodyPr>
          <a:lstStyle/>
          <a:p>
            <a:pPr>
              <a:buFont typeface="Arial" pitchFamily="34" charset="0"/>
              <a:buChar char="•"/>
            </a:pPr>
            <a:r>
              <a:rPr lang="en-US" dirty="0" smtClean="0"/>
              <a:t> Small plants  spaced throughout the garden.</a:t>
            </a:r>
          </a:p>
          <a:p>
            <a:pPr>
              <a:buFont typeface="Arial" pitchFamily="34" charset="0"/>
              <a:buChar char="•"/>
            </a:pPr>
            <a:r>
              <a:rPr lang="en-US" dirty="0" smtClean="0"/>
              <a:t> Open areas are left for the plants to grow into.</a:t>
            </a:r>
          </a:p>
          <a:p>
            <a:endParaRPr lang="en-US" dirty="0"/>
          </a:p>
        </p:txBody>
      </p:sp>
      <p:cxnSp>
        <p:nvCxnSpPr>
          <p:cNvPr id="8" name="Straight Arrow Connector 7"/>
          <p:cNvCxnSpPr/>
          <p:nvPr/>
        </p:nvCxnSpPr>
        <p:spPr>
          <a:xfrm>
            <a:off x="5257801" y="1643743"/>
            <a:ext cx="10885" cy="1183836"/>
          </a:xfrm>
          <a:prstGeom prst="straightConnector1">
            <a:avLst/>
          </a:prstGeom>
          <a:ln w="76200">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7685349" y="1654629"/>
            <a:ext cx="10885" cy="1183836"/>
          </a:xfrm>
          <a:prstGeom prst="straightConnector1">
            <a:avLst/>
          </a:prstGeom>
          <a:ln w="76200">
            <a:tailEnd type="arrow"/>
          </a:ln>
        </p:spPr>
        <p:style>
          <a:lnRef idx="2">
            <a:schemeClr val="dk1"/>
          </a:lnRef>
          <a:fillRef idx="0">
            <a:schemeClr val="dk1"/>
          </a:fillRef>
          <a:effectRef idx="1">
            <a:schemeClr val="dk1"/>
          </a:effectRef>
          <a:fontRef idx="minor">
            <a:schemeClr val="tx1"/>
          </a:fontRef>
        </p:style>
      </p:cxnSp>
      <p:pic>
        <p:nvPicPr>
          <p:cNvPr id="1028" name="Picture 4" descr="https://encrypted-tbn1.gstatic.com/images?q=tbn:ANd9GcSDqdIKHuVWQEJPcqX3W-Qr1IIuTAsJshHi_WHtdz5FgUJUNSo4"/>
          <p:cNvPicPr>
            <a:picLocks noChangeAspect="1" noChangeArrowheads="1"/>
          </p:cNvPicPr>
          <p:nvPr/>
        </p:nvPicPr>
        <p:blipFill>
          <a:blip r:embed="rId4"/>
          <a:srcRect r="-4651" b="19909"/>
          <a:stretch>
            <a:fillRect/>
          </a:stretch>
        </p:blipFill>
        <p:spPr bwMode="auto">
          <a:xfrm>
            <a:off x="4441383" y="3015341"/>
            <a:ext cx="4818726" cy="2264230"/>
          </a:xfrm>
          <a:prstGeom prst="roundRect">
            <a:avLst/>
          </a:prstGeom>
          <a:noFill/>
        </p:spPr>
      </p:pic>
      <p:sp>
        <p:nvSpPr>
          <p:cNvPr id="11" name="TextBox 10"/>
          <p:cNvSpPr txBox="1"/>
          <p:nvPr/>
        </p:nvSpPr>
        <p:spPr>
          <a:xfrm>
            <a:off x="446314" y="3418114"/>
            <a:ext cx="3995069" cy="1200329"/>
          </a:xfrm>
          <a:prstGeom prst="rect">
            <a:avLst/>
          </a:prstGeom>
          <a:noFill/>
        </p:spPr>
        <p:txBody>
          <a:bodyPr wrap="square" rtlCol="0">
            <a:spAutoFit/>
          </a:bodyPr>
          <a:lstStyle/>
          <a:p>
            <a:pPr>
              <a:buFont typeface="Arial" pitchFamily="34" charset="0"/>
              <a:buChar char="•"/>
            </a:pPr>
            <a:r>
              <a:rPr lang="en-US" dirty="0" smtClean="0"/>
              <a:t> It rains, stormwater fills the garden.</a:t>
            </a:r>
          </a:p>
          <a:p>
            <a:pPr>
              <a:buFont typeface="Arial" pitchFamily="34" charset="0"/>
              <a:buChar char="•"/>
            </a:pPr>
            <a:r>
              <a:rPr lang="en-US" dirty="0" smtClean="0"/>
              <a:t> Along with stormwater seeds, plant parts and other plant material enters the garden</a:t>
            </a:r>
            <a:endParaRPr lang="en-US" dirty="0"/>
          </a:p>
        </p:txBody>
      </p:sp>
      <p:sp>
        <p:nvSpPr>
          <p:cNvPr id="1030" name="AutoShape 6" descr="data:image/jpeg;base64,/9j/4AAQSkZJRgABAQAAAQABAAD/2wCEAAkGBxQTEhQUExQWFhQXGBkaGBgYGBobGxscHBodGRwbGB0aHCggHRolHx8YIT0hJSorLi4uHSAzODMtNygtLisBCgoKDg0OGxAQGywmICYsLCwsLCw0LCwsLCwsLCwsLCwsLCwwLCwsLCwsLC8sLCwsLCwsLCwsLCwsLCwsLCwsLP/AABEIALcBEwMBIgACEQEDEQH/xAAcAAABBQEBAQAAAAAAAAAAAAAEAAIDBQYBBwj/xABHEAACAQIEBAQEAwUGBAMJAQABAhEDIQASMUEEBSJRE2FxgQYykaFCsfAUI1LB0QcVYnKS4TNDgvEW0tMkU1Rzg6LCw+IX/8QAGQEAAwEBAQAAAAAAAAAAAAAAAAECAwQF/8QALxEAAgIBAgQDBwUBAQAAAAAAAAECEQMEIRIxQVEiofATFGFxgZGxFTJCwdEF4f/aAAwDAQACEQMRAD8AF5XlSsi1GBpvTUVFIEfvBADKwMkNHWBbY3wqPC+ADULKlMHrkEMoU9EBV0VouBcsdZM0XMedvUyDPJhYXKG0jqmDlOoPoLb4M4Ln/wA1JyCvXYjOSzL0wWJlWIUEWUgLpEnz8mbLTpbdu3yJSSZpR8WiqFeCJpkBqQCuhVibjXK0gzeCJIMYfT43hqmaqvhtpmUrLBgWtLEAjLNibQNbjGM4/ndOky0SqtSCiQFCspMDMoiASAGj5bkj8JxXcvzlcvir4di1PMVY3+bKNwDaTjCSySTbbV+vvsUmkeycjq0uGJalQQ5maCtmgkHLvMxmCkxEEX6cbXlnMfGkqjBNmNp72/X5T5ByTjghQrVFSkjuq/u0F8jMp1kdUg9yNwZOv4L41qCiZpBqwdlyJeDAy5rrY/xf4Y3nG2l1LS4Mv0f+g1vaN/hYr+V8yWok/KRAYEix7E6E66YMNdZjMJ7SJ+nscd8ZKStASYWFhYoBYWFhYAFhYWFgAWFhYWABYWFhYAFhYWFgAWFhYWABYWFhYAFhYWFgAWFhYWABYWFhYAFhYWFgAWA+Z8Y1JM60nqxqqRmjcgMQDGsTPYHBmGswETvp5+mGgMVxH9pvCKxXJW21plDcTdXhh7j7YWNPWHDFiW8EtvmyTPnOO40uHYnfufJlDimDKynLlMyZO+sD9Htti/4ni83GGpUFMeIEJDIoUBgJ6YAe2trnTUDFDxFILEN4iiJKrlAO4k6+u9rC4AdbNqTI7j7mMccsakxWWfFGm9aqFhFapClrsFLzqNdddSNzphx4R1qhTJ2BAjNB6StoIIyxPl2wBzCkmWlkDZoOczIJ2y2tabf98aX4Tp56qNMun/DTOVzMJMFgc2YkH6zEYzl4Y2AWeNCB6QyGCHzSJCqc9s3UXNpByxB1PViz5dzIVaoBc0XcZS4bIBZoZgQD+Eb6m0aYynEuzeHPDilSqBCbSSQnzBgubqUhovHvOL/lnDLQXOfDysmUAw7g75tssAkAAESLrFuTLjio/Ea5moVK2TNROYgxnFYVEZWBlmBNgXXLf+CIOmMpW4uq7L1PINwy5X6QL3i5kmR23iMaSjxVSrXZgPCIyWQ/OIDlTIhWMLc7SIzS2M/8XV2u7IabBoZwJYyDCkzBAjUgaCNMRpm1JwaXr10Ce6s3w/tIreDmFNDBAzM0CCMsnfXrt5i2uPR+V8aK1JKgBGdQYOonHzJy/iiTUn/h5MuUEzZblJudJkzEDTXHpvwH8UeAycPUJyu8gsDJDBiNQCICi5tfURGPUg2pUyU9z1jCxwHHcamgsLCwsACwsLCwALCwsLAAsLCwxKqmYIMGDB0PY+emAB+FgYcdTz5M654nLN47+mCcACxFWrqupEnQbn0H0+uO8RXVFZ2MKoJJ7AanHlH9p3G1W4lfBUhkFNqbTNOqsPmSCQJuwKzJEEREhpCbo03Ff2iUVo+IqMWiQjSpPSr6kW6STfdSL2w/lvx7SqZTUApozWZpiGJFMBoylzFxNvMXx5RyykeKqmqWVaTKfEAmmoVcqlFLCCYOYjQAwcomA6HMsy0RlUimxljIJUE9ImckliZB0IgSpzNqjO2fRHLeZpXDFDOViptuGKmDobg6YI4mtkUtEx+v1/PHlPwRx5obKKlRlzBSbyIRBmtTQG5EljBAkgT6TzCixyt4gQAHMB+IgSBJmF1m0m2l5lUy03QRwFUsC0yCbeQgW07zrgrGU5VzIU1OYjO0MyKRlzGTlQQGZygLdiRYDTGkr8WiRndVzWEkCT2Hc4GNMfUqhQSSBAk+Q7nyxDQ41WIg6rO9tNe1iLG+ION42FYUwrVCpYISLjSY3AOonym4xWcNzBkKo8FQpVmJ6iV6WYZRchokAWEnYSDNHOKP4m5JTrrJFQsI/wCHUyNAIMiSFkGDJuNiDin4rmtWnRQ0a6tVIEK651YyBZwVIGbMM0NGaY0xm+b/ABpzKg0LS4dyW6bVWarIsqUiqPbdwMt++KjfNCYTxHw7xFRi4oVVB0D+FVaBYFnPFKWJibib764WB3/tX4hDlq8AVcfMAzEDexCkH1wsa8c+xO3Y8Sp8MXE0+q8BBdu97AHT7g94gpKoY51bfpBg+ht/LFmOAylCsMRF5gG/zWv98c4/hKhLP4ubc5ib+ZOM3psnRbUR7SNlLnOhP3wRVr5smV3ssMDoD1WUg3BBOsaxpiNqJEsFhf5HTDuFZZAJi+sT6yPxb2nGbRVl3yvmtRclPxWQTlMaZSMsR+IwSLgm+thF9Q5WHyqlfMpUmCrZQy3WcqsqkxJMkltVnGWHD+HUEfvgGEEAw0jYa2MjXUemLv4eMLMEPnuSs9JuQVPYxtuYjHHkxNu4eQ1ubjlbheGb5pIBUEq5VGykQAZNPfNEWJm5xifi3jCrJTakhkXbKZswura6ZxE2zA9saDjeMUghHcmWEBQiFWJ/CDAtA85NgdQQY8vTF6XSJLilzv4ltWUnCcaEbSMtoGjiNwRfzvBBNpJOLsVQ6K1MFD1TIzAX6QRMypAPkJgWw4VP0cNqUg6lWEhhBHl7Y6Xpt07J4T0bl/8AaCKXDcKK3VWYkPEfKoJnWxylI1k2wF/Zt8eK/wC0LXZyM71ELAloY2RoJAa4UIs9seb835Y9UItIiVEBSYB0i+gPr5XGAORtU4euJc02zMtRTAK1ACMrCZte+nkNtmlRO6PqOhx9NlVgwAf5c3Se0QbzNowVj5M5n8QVqlRjUJLqzBSxPTJOYKLRJv6i98bn4E+PeIpKVLCqCB0tm6CA1wBe5F9tNN8na3GpHur1wJEiQJjf6YeHEA98eXVv7TKbKRxHDxrdWzD5TCuGANzI/ELzitb+1KmueM7iBlB6bw0qCASBOS9hZoAscUo2ik75HqNXm4FUIBmHTMEEjMYBI2H3N+17QY8D4P4/c1alWtTWSAF8IsASIhTLE7RmnQ6aY2PLP7Sywqs1Gw6lBYC0aA3k2O3fXCm4xofI3XPeYpQpF6mbLoSqk/WNJ0k2748/4rmdKi5FF3q1mQ5WPisQYKSSpNllVjpgkRE3M43i246kvFUK5pRmDK1ZfCELIFQMCp+Y2C95NhjzHjuctQdkWpTqKrKbCmokFmHhkiyAFh0iDr0zGCjN7mv5hxqeJ4hcZDkdcjlQxUqUgt09WcwyQDcgDTG74H4zpFlWqPCzWUsy9bWsFBLAQVPV/EPXHlXM/ipuIVHyuXWMxlSHBAAVgRGoBDFtiYktLeX88LZmrszsfw5gsEAZWBDEMQvVpANgN8Q6T5i3R7b8ScalHha9WpORKbExEm2gmxJ0g2vj5553zhGXPR4jNsV8MpUSBMAwUNMGQGkkTAAEg7r4/wDiFq/AMtNIoZQagDfvGhgZBBK5R8xBM2OPH6VRgjFWAUmDOp8o7j21xsourQ5FkePDSQxQOGV1LRMkNLNmmMxLQLSq6gYn5UTTB61gxrc+U73EdtMZ4hulotI108pwfwtZoLkQNc3adYH618xjPInVIDW8g5jNbPUZmu1p1bqJIsOmcsgEWtpbHp3G/E9CoA1VC6qDkkKJZMrSVImC2SNV6ZNhOPC6HF5YF1MRbWJBg9gf54Lp86OVVBnUAEExMgle2o6YIMaaRiuJXRSPVeL+IKBaHdA4RicqkkZqYBDujnM5gDxJMSwkMLZ/nPxS1equakwVTco+UixyCBIV0B116jqDjFjjSCA2WAAPSLR5m2hP0jHeK43fMWOhtBBg2i8jS4PfClKTA3df4pCrVNOnkaohp53YMVQAxlhY3BvNsvcHGaPxA5M53tKyWuQLZZNxa1oFr2tigr8cbGT/ANJEjabg3/lgLiK5A+aVEAGR9AOxEn/bE8Dk/EOzYcL8bcTw5R1pBwCbuCSACpcK0kBYWM0QMxOpnBXB/wBplJHKVKNdAyAZhUJqCTnKg9LeGTpcQIyhBjIcLx6m9WSFiBmVflNjBE2sthYAYD5mzMxCDNnJY5M0sZ8ybAecY3x7bUKz0H//AEvln4uCpsSSSX4amzEkyczZxJ8/udcLHmB4+svT4tRItlBIA8gM2FjWhFzwjdC32GJXYwYgntgDhqlAGGLssQC9NT9IfBrUOB7tfUIriP8AVUP2nGv6jwquFmEscW7sEPA5iZgA6gXn32jtpgbg+XAgkzILL5WOo++NLw3JOAaMtcyds8G+0FZxzlnwvTqGsC7/ALqsyAqVuIBkypv1H7Y55a7A93F7FJbcyvo0aYR+tkcCUhbGI6ZmxP8ALzjE3Dc7rsGU5KhUFw1RCWuyAiVI6b2G22LF/gemf+fUHqFP9MRv8Dn8PEA23SN/JziFrtLfrb5OhpV1K882rn/l0f8AQ/8A6mGNzOsfwUvYVB/+zBtT4MryMtSkddWcHT/IcCcR8K8WLhA2vyuv/wCRGN1rMD6+Y/F3JuE4ys2lOmYibVN9J/eYOSrXifASO8Vv/UxSf3XxCr1Uaoufwk2/6Zx6MvNaNYohZldKSL1ZSDl1NmkDqAkja4GLepwrn+SownLkzL13qrRrVDw6nw1DR++0LBSTNTQAzOlsC8d8M/s/C0G8Vaz18ryBZcqq/RIljDgFmt1RAjGo51yypX4avSpFVcoCSzZRlDozZj2yg23xRVuT8fVSgkUB+z05p5T/AMUEqpdSpM2RLhRtIMzicuSCd3sXFeF8XPoZHmnBlWLgDKSIja24gR9MH/DMozOWKosF1mJEzt5A7ExMXjGj4vly5AjUmYVZbNkaFdRJnLBy3G4MRiXl3JuEKMahThzGbJnrkGLBXLFhoZBHlodOb2ylFk0UfxdUVCqqV0mVJbUtZix1Ay2jf65xKvePfG0f4LpVQvh16YHXYF2kKxAIGS1osT+RwLwnwO5VajVqaLuKoIIv3UxBFwZxUdRCt/wXvEpuG4jKCDYHc/ynfTF5ynimUiwM/NciVOq67iTJOoGgk40PA/AT1VptV1yyaYUTJMkSXkSfznAfO/hHixnKcPlz1JBVwFpKNFyKzF1uOu5tfXGeTLjyJws0alVUzJ8xoZarxlNyZDSpU6aE95jUYnp8wSmUZS2QSWzMMzsZBIyqGFjqLwD1AxF3x/LvBGXiKKUXZV+fLoOnMSoYRuYJIGKqlQ4VaC+JVoO9Ik5V8SakknKC1IA7WJGnbGyiqSuzBSabKvgVLizr02y3JvNwCb73F9YAxc8FRuczzUNswbqEC4AI1toe+2IuGyMJSkJ6spZYmWJAXUgRHYY7wvw5xgDVDVolYk5nZQI3uloxMq6sKbFxHOKi0+h2yPMgBBmBWLhkIB9AMUXhoLlTPZmEerDLJA7SMWtTlLwanj8MbAZUqtqTFsywL31jWO2A6fI+KqQyUi6dwVKzoRJjGqzR4ef3Boq6xJ6QZj2/XrgrOygAbgW+2NRxPKclAqaDLlUmSUzWk6hyfpOA+J5etOsoIKp0sGOWRt1ZSd9h9sQ5Rl+1piRT6KTaSu0DtAj7+mI+GqmZGu50P12xbJwT1s/hK9QT1Miyo/hkgyJH5E4C5py1qWZw1OouYrNNwYIOU9JhwCZ1UYXC+w7RHxdfSTcmfMTAvgetXubmJ3kzPcm+t79vLHKMOQBLuRZUDE7ARAviz5fySrWVQUZM0ZGZKkXAiSqnoiOqDt3wKND3ZTrVJESdZPmfTDlhy2doaCQYBGstIEQPP1xouO+GBSp+IXGU28QiosMp6lZWo2zWKkx0mTEgGjNGkobqzPaIJ6ZNy3c+WKSvkJquYOgKtJa3Zs0eh0P0xfNzOkGJDghjLZFIA+86xrvOKV2oyQoJnQmAPoVGvmcB+LF8oI8/9sKWNT5grNAPiOLKqRtM/wArY5jPftP+FPdRhYn2Me3mVbNF/wCHK+fKoJExmg5f64saPwk3/MYrazLBvfY3i35411c1UIHhltBmBH5MwgD3xyvxQHzQs26gVmLyMyw21x/LHFlyZkt9voN44oytb4SYAGlUDbMrRMb6flGLr4f4Otw4dTBBbMAIIM2OoBmw8sWHDlWErveVY/bKcT1RlEvaN2i8d5vjinnclwyZnUR9aubDKJi0x/2nEYY66eZMD7YfRUm6o7ADZWP0hcF0+XVGFqNQ+tJ9h/ln9emMuG+jGoJ9GDLpqP8AUMSLNjFu4jB39w17MOGc5RrlAPsCZP0nBi/DXFXzKqD/AB1F++UtjRY5PlFj4PgUqgi4J9v698S3MSSfUSPvi4PwywjNX4Yd+omPS1/th39xUh83FoDvlpFv5+t8aR0+R/xGo10KmpQgMpjKRHyi47EHb/bCoVnVFRWXKl1XIMqmZkawd5xbryzhxObiKr/5aar6fNOHJwXCD/4h/VqYHpa8Y2Wnz9FX1f8ARTvp/ZXnjntmYSGDeZIIOvaVGGM4YXRGHmin+WLVeG4UaUXPrWYeeixiUUqI04aj/wBWZ9PU4p6XUP8Al+SafcztXh0ykLToodj4a23ntiiq8t4mOniOHnNMgFSPITmgf0Ax6COIA+WlQX/LST+eHjmVUaOR/lCj8hi46PN1mvsFPuYLhuB47p+RwJzZWYg26SMqrfyiI9cGUuV8ybKclSbyQGIMj/EPTtjYNxdU61Km34jvpocRNLayfUk7TjRaNdWvsaKUih4X4ZrsyniaGYro1SrTII7FGOnscWvCfDNFXLMOHoggAeGULWLEmEp6mQLG0anBS0TcAAEC49DBw1ASQO4n32B9bfXGsMcYcpP5BTB25NTzHI9Q+YZhb3wNxvIKdQFXqcRlOoFXKCPOBceuLvhiVYArYjX+XvriQx6xp+X8lPvjOeeClurNo6dyRil/s/4MDoFZTrIcE+0oRuNsOT4S4YG5qmAf+ZBvF+kAfbc42dNAW9LgR2j67fXA3N+Hz0yaZCPAgxIF+2U6ydsL3mEnugenaRnG5PST5VJk/iqMdbaFYF40/rim5x8P1q1RXQUhlAlSTGpH8PeRFsHVeLqBiprTAmBRBJiCI+URMd4F9sVvG8bxGlN8lrnLeJnsfLSBi+LGnaX2Rzt9wPgPgziuH6x4KpIzMHY6HSxEHUCdSQL2BDShwdJ2V0pswfM7jqls2YKCRYayI/D54Nq8JUqNm6awBnrZiw2bYgFb+Rg3A0H/ALndS2RKCsViwJVltNm2HTtob7YU3kkqSY4yUXaQNzD4nWi/7laVMsvTUSmiMe4kAdJw3k3OuMqUglLPlUKJNgFEKcrEgff/AGsqK113phJIICLcRAzX1GgGwEDAvG8DWrLD8QYF8qqB67m/njGUMr24O27t+Vf2jZSit7fyX+3/AEH1rSvEPmLgL1g5SAZEWM33uBJ7jFPz4UhRLUxSRlErlpoOqQWAOp/DYzcd8SL8PKcuctUAmxe19SctPU95/LA/H8gp5MieDSkgsxkvqD0kkADyAFsdOH2iVTj5JJedmeSSk9l93ZmqoU5alRWqTYghUXMRMApcgSDos3HnhP8AD9VadOqRTKsAQpeGII1IkGB5HHeacmVHKpUVtIAuxJmwiQIA1YjDKXw7UOopoO9Soq7ToDP2/njentTMqB2pIpykUGI3z1D91eD7YWJ25EQYNbhgf/njCw6Hue4pw9Aa1KjelNV/OocTl6GyVD/9QL9ghxVB8dEdh74biVxMJq8NwzGTwozdzUqffIUwVwddKX/DoUF88hcj0LsxHtivUjYD6YcDhezjzoXEXh+Ia50qR6Bf/LiJua1m1qv/AKo/LFUGx0e/1P8AXD4UKw9uJY6ux9WJxGCMDhsdDYYBIYdsTU0kCN5H0/QwGuJlrlUf+IQUHmRH0uB7YyyycY2i4RTe4ZRpypO4v9Nvz+mGpRJB8vr5fX+uFQrdI0n/AHaO95LYVN4AiNLX1OvvIt7+eOb28t/I39lHYfwlOc2bS0ntMx99/LBw4QTrMZj6tG/YWxU1+aooEbU/EVt7LdfQQPYScMq8wy6NrMTsVBYxa0wYxz5tTJy2NsenVblg3DQI1JJ9pAI9ziNqMSCbmQt/KQT7fnjr1TJNozdM/W9thFv6YreK5qMyiRm1B1mUW2s7gfTB71Og93jZbcTTlZX5oBgdssR/qP0x2lVCgNt0kzA+aP8A+vv3xU/3qFFT/DM72yKT6bf6vrE3Fhy4WZ6QRMgEwYnSSI3Nj5AmFLJKDZbhFSLjiqgVyZnMCbdgBaN9cJakswFjEidosfQxl8sUtTjszEjsoBgj5s3zHzKkH03xHT5i0vlIzBgoJIKyQLEEyJZgIO0NoQTeOLmnF80KTjGi6r1WMZRfbXeV+y++nbDDxgERtDWGt2Qz6QR7+mKqlx7ESICCe+ZdIgEbWv3GwN4OMqSiMPxCDqAAVsL2N7G/4vPF+7vhp8+fzD2iTLI8efEcfhygD0N/cyVPvh/B8blQTc+ckmGN/uPc+2M9xVZgSTmVyBJIMxKgQDEmSsgCb9wRglapzGYkzpMd5mCAuYm28mwjBDSu6ZLzroRcWZXMUBDESZN5JkjsYA3gGdsCvwssCwOanIE/iUwADHl9DOD3pqysI1gQTAMMpuBJIBA9hbQYVUyoOsLBvBA0tbZT9QdJGPUx4lHmcrqwUUQkxeGDAk7xJym3STe+7HURhvMuJEqUEiOnS+mm5k5RGkeuJmdQhWSsWN2kdUa7LYjzEa6kHmb21XRsx+s+twvt740lw1RLAOL4w5GywWiT6mdJP6t64E4bmQDBWJEsSxFgREgDtLQNd/XCqsPPbXyM3jtb6YqOYgANrMjy9fTSccfgdqjGzZcs5tRYGmK4qOBJUAmFhdXjLqYjXXGd59wQnppoFiAaXDK7jSZzVImN4ntE4C5TzDh+GRs+Qs/UR1eJp0qITKBqZJ3vtgXj/izxEYLRKnY5g31UiCPrjznpsqzOWOO3rcTTvYoeJp5qrKFd2JP/ACwjT/kEwNbYG4mmubppuFuOpgTM9wgFrWjEnFcY7xNotEDL/pAyj2HnriKtxbsQTUYldCWJgRECTYeWPTUZKrGQ5x/CPvjmFfyOFi6Ge7A4eDjgYDEgPpixiC4kCYYXgSTAw9WETtcX7j/tiWx8I8IO+OhPMH2/3xzI0ZspCbsRA9ybYHbjqSmGqIAJnUjzggEambHESyxjzYUHqnlhwEfr+uKarzpBmyEnKLs0AeoEkm14MaHTEfHfEqAKAiAGTn6jMAmBNp00An0xg9XBbLcG0i/S+mvmf5f0wHxnHLTMsYDK+hGoAaDqSbHa0HGafnReWuYE3Oi5cxgKPmvqBEsBci4vOeJzMYvlIEDMDBGYEiYgyLiZA9ccmbUTyLhSovHkinZpOX816UYCZkwozQpYssgNm3i2v3wVR50rNTBiSxFzBIlDaRMi8xqRBiZxgG4uPnaCBBBGbKdsoGkGNPXbFavGVBUlTlUHLMqSzgReAZ1kai+u+ORYJvdOjr95i1uj1H4g5zRWkypShlJAawGmVv8AFmIgRb+uTPPGYHsdRMWCqTcbEZx/1euO8VxaPwxYlcwWD1XhABEKtmvmvJgxJ2zCcWXYqJhSBOwALRJ0iNNPzxrj4pxuRi8jjOonoNDmZqX8QKAOixJv1SY2get7YpK3NFDU2VhlhswGt0U2trmaNtPSKvgOMOfplSJjt0gKdu5Hppa5wB+1qpgRo5vfROn/AO60aaepcMJM8zbNJwfOiXBUgdwdLTM3+WNpF8XVSrGRqTkKykjNPSVKZQ5MEA9S5twJGpxkOQqpquGVmMHKVCm6kk2IIMi4kRIA3karltQkVBUJYqTK5ephbqK6EsVkMIBmd5x6GDD4d2SpyZYiGGdQSDE08sEMgfOBIEiGEDeDplkjtSkIwi+abyZDHKxJMZibEEQJEEgQ0BrWJpjKDBqLeQwBLMcxGRhIJViZhY1JxAvGFIcLCAFpklQSuUwZtLLlGaTK++OpRih33NBwdYNnnS92BJF9BoSsEa7epOIOLoKEZSGJCt0iGmdDp1TET5CdxivpVlFQCwQohUkWUzB1nWNySI1uME/toBptrmEEGDfMAAIlgb5d76EbE8kVuS5E7opmF7ruRdc1hN5Nu98dqJ1EAhmylQLxJN7eYXSR98No6oWOQEAC/fXU3W4iAfLzhpVJqzBWAdWEGblJ/C0qhkC4G8YuU4pWh2AcaChYLmtJUi4EMCysOw6rz5SZGI+FrVXDFbMw6cqiTaxIUwJDLcHfTtpfEpNU6iNenpW0CSA1oAKhpE673xHzXwspZqSOpiSkiYIM+JThhEk5ge/vzzzb1XQlmerV1phW4hRS8TNkbxM8EQAciGSQIYQYgdUmcScNx9XpPDxxVNQVJNI5qY7s5prnAvZCNdCDcni/EozVooq03Rmai7VSagRZYJmUK5yAakkqDA1xi/iylTQUeI4ZHoSQppsxGRiMyvTDHMoIBFpHStwbY83ecqbfr8EM0XPOHpVFWrwzUixzs6qWWRYk0w56mDZrKBYiAd8RzVzH/WdPy9Ixb/DXAmoGLFsxzGQQZzCDmneCQZg5vfFlxPw3RZArucykwEWFMmbkx6WGuLhkWL9z2Jq9zz7wrnbe83Pa3fTDynbXG+4Xk1GkPlzTYlpNvpHb9HBooISP3aWt8o0tO3li3/0kv2xJtnndLl7v8iyfzxK/w1W3T6EY9Fp8EgJIRQe8CcSNTE7H3xzy/wCnNvYW55j/AOG6v/u3+hwselFgdh9cLEfqWTsgtls9ONWRY1DOAf8AT83e0YCbikJhYa2sgTvabnQ7e+Kr9okCEJYgCbyRr7D1nUY6eaMD101MTYEyO8RP/c47Jaqb+BrxIN4yqcvUE17ltZXLE66rJ1Ok2wTQrfu4VmUuVKgZi69TiZmyvlJCnYWMiMUFXjwoUFBUZ4VaMMWbXSdagYL1AG0atEScp4io5a4U0yDUptTq1P8AFnVQ5h1BcyCBAVbzjgz5skk2m1Xr5+X1OzHBLZ7+vsWnEEBsuYk5yvUcxYEiGNrHLmJvvNhoDzHhamU1AcqIGcsFLKolgIAAE2BkGAGvMibKjSWspVnqsy1HQVCJYVQzIFYOtiLkyv4WNhAJ3CsslczMVMBmJZjYO2YI4ARRkhTlygsCRng8ktVKHxa5r4GkNOrsx1Ll3FU6/hqkxTFQXVTDZiCc7i/lNo2jEB5bXFM1HpVaYzBXIUEQAGzdMhdF76jXG5qceniU+qgcwJUkgO5NmZSxDCwZSxJJsCZ0J5hxKorOZ/dF1LsEZA4tAzHMvUJiLmMT+oZE14Vv8/W7+H4E9HjfX/wwfC8BXOWmKVTO0ls3SRMGDInMAyWmYcRNsc5jyirSVyabkWJMLlQEkZi1MsDcRrMhvPGgPPUZHyVXLL4jMy5gKdMKYlqi5XIdiejcjWMrWjcd4IpdRfpHUozmTkXKruelmEKBcuWDRIkXLWZlJeFfLf0vT5CWkxL+W/0PLqDEqWK5oMEf5QGJzQcpv2O5jC47hSrZNIyuWUmcrSwtoSJibfK1rW9W48Z1JHgq8MwMqpzMxlgJnMAza5le4YCcVvE/B5amzKR4aBgCnROVnDZcocACZEg2YgKAJHTg18Jc1T7cyJ6dQjtuYushzOrTUgdct0tnuplZbqBzSL775cN4blrUY8KqWLSKtNUbNSaQCMxClgIvlAyldwJO2o0KTRkIpCnowCMcoUwXI+WehvEYHRgQASCRxTV28II2QO2Yr4hWq/zNIDKQOuOqxOhtAB79KDpR+7o6Ixit01aM9U4Ymq6VTmNTqQ1Wpo1RUXL1umYAbh116pAIGB+OPCkZmpnOpKrkhcwcESxJgBWYEE/KIAIAIFpxhNSkarUKORUY5URkqlXC+GyEKyuQc5ynpJcEiSsZv+5+Irk/stOrWKIqVM1PKyFZDrZsrSRP2P4p7dNquP8AcqfXsZ5JLry9evW5nLKOV6eV5JJbpl0diIYgqQDl6BBzfMSYhZM4isr1MysDUXMg8PKAwYyoNzKgEAmA1hYxOKMvWC+GFZKiOYosDmSSQ5dQMzPtnjRr2NlwHH01pqiCVYszBimS8gZYuMpi4kkk+mPQxzrYznLiZeNxLQB1BhN80E3Kz1G8E7EWMWjDOX8WHZUeepgoJuJIy5oGqySYA1E4q+L41WI2gXphQWk3l4NgADJMWK2GpDr1yIZAIzCGkgZieq5JScxIi2mLm+phO0aRnkwSVyimB1SJykkFomZAWw2PaMdbiz4LsVhVLNrdoIVj0/MQZ0EEXMXii5hx46xfKSfCliQATMQRGWJXpAvHnIXF8waFpqCSvSLyTP4MpFxYW3zT6czTsys31LiiEX5WYwFUEADLm6hBgSCp+SZgEDUP4rjBZ1DEMJfKoYyFnpQHqgAWDBulTECcZekyjh84ITw7F4BDG7KGJEXFgx3tpGLvl3EMFOaUnqZlcEAhMoZC0oY7Df0OLjcVRadB6s7imaVKnmplyyUflLhQFH+ENmBiCYJIBOUNQ8bz6rRFmqIbgoZUkiIABUZp0EA2JNhbEPH8Y6sBSZh4j5M6rDBrU1URBWwK2IzL3mTW/GfNX4j9nUE1KiZ8z5OsAkIFaIYgQ5nTqsSZjlhPxJdOvwomy7peJX4Z1rPmdySHWoEKMqtLBbLOUmYNxm01AnJ1q00FMLTAAh3gOtQMAYGZZMRcSIO0iSfR5fTNGmpZi4KMQpyKDHVAH4s2hGlyIwWlEAXE95OvmTr9b44MmZK1Ehs6jE3YwTYkAAtF5YgCTiNmjf6YnAO8aXA/Wv62xG1MnuSb9z772745Vu7ZBDlJifXz1+x/XbEtPhzGv3/UHDgDplkxbt7ep+kYLPmL301+1sOc+iKB6oIFpvvr9B9LeWIZg6MfaAPX7YKzm/S38t9+2mE2mn219fP9bYzTrYdAQY7Ax6j/AMw/LCxO7IDBS/llj7mcLBbCjNtWYGIJ8z720v8A7YDNSsNIA89Pof19BjvNOYsrALTJ1Gnqe3rrrf3oeJrVmO8bRoN/6Y9aOJvfYnhO8XxtRKjPmZXMCVJFhBg/Qff0wbyjmlRV/dOtJUglFEs5JALlwjBWETLaECxnFPxNGobkNAifK0n7YFpVgjyugNp37ZgD+WOt4oyjVJm8JuL2Z6DzPmaowRQaVZlQszPLUiBlbM5OZmgEM2sGygySFxfNqVNh+6SqyQxqq5WemyL0ZQQYlhIJtvOMc3E53LNAJMsAABreBaMcfiJjNfKoAsBppNr+9/XGENGkt/rz/PP1fM0nnb5fQ2PH8+XiFJNOmtQZShk9QAKimwVsqgIBoLmJjTFryepRq0yhVhYpVph3JJhWGS0upgkhg+UCFFyTg6FNopMC+YtCAgkRPTkO4zBlIG/rGJa3EOtVljIw6WAQZg4gMIM5GJsSNx7YiejTjwwdVy57evWwRzPi4mrPRa3PjToMz0lB/wCGi+KC2dmdpZSWLKCc8wv4bajFfzXnElaalkpoT15fmzRrmPRCmqFWRab4xtBnTM7MRUgMvVdlkAhTMq0b6wCBrg/jviSowdQtNKVYLIVQQohZhz1gyqkiYm0C+MI6BRmmlfX4f3fX1RtPU8UWuXr6Gs/v6oBnzJWFJnYZcwYWW6u9IGbXMGYABOXBHHc/ZKhWo1ZqkKahWpCEuiugpjN0lZViHJAiLgwfO345siZAy5PEGcv0sWmSM3yGNu99TiKnxVWs4Vc7MTEDqI6gbAnvl9dLzjVaKC36HP7STZseN5wqZg/iLTbNUpU/FHcIRUJEEStQxv2gCZU+IKvzEVDIzOgLQKblTTcBScouhEC02y64yPw/Xoir/wC0O9MIpylBJDCYJEEkgm2gtfE3wvxyJWWpxHWuhBZy8FTLIVm8dNwbNaDDBvTQSfhtrz+TfXbfcr2ktqdL1zPQ6vxGGbxpcpSYNHj5ajMwRQAYtQ2GUS2ViYIkzH4k4Sk9OqtKsqsxz0lrHwpkHMQ0q241UQffHmfMeI/e51XIjZiikg5Z6mXNux798DcTzEnLBiBf9aDew/LCx6JRVIjJmlI9X5P8c0jUqnwKaFjJqIKdNigYkByCGLHym98TcRxVHiaFVaa0XeopvxHhK1RtC61lIZamUSJWOkX3x4+tSVCgj3m4EmYNoFzGv1xc1uZBKc0mIYEkTJKglVy6b5c2w+s4uWmcZLhZkps0vL+dcTwCGgairUTKWHisSA0EJAJUkCTCTZiZvjTcP8TcVxPDiotVIFN81MIGcshOYqC5LLbSAZ2Mrjxmh/w957AQAJnMCDcWIIYWkETtqvhrmnhhqgAkAEKyypU9JnKRo3e0x3xefT34upTk7LTmK1UjiOM4WlUZx0vKtRBCdXirTv4hiZOwbWTEFT9mqpWzUzRd4dj1MiQJULTqkHKJjNMtJgAEDFlzbnbcRwdRGoqS5ZKYyGVJAgqw1vA0WS4EnTGSXl7mmhUOzC2SAMpMMbl5JLGdI6RcmwULa7PyD5FjyKiaJmSQA+UgwWGoVRmVxJAM9+nKxIONBRqZgXDKaIeTlSGXQoSqqGJzZgYsVy3k4zvL+U1bF4G8a/XsLA7+xgi94flsZPEdqhUABZYqIJIgE9jppfTFZNTjXUVoDShmroMoFKmxqNnzL80yi5QVYxBm51N5gk8LytEYuCS7CC5mw0Cxew0nsJxY1QxIYncAibAxYW9gBt5YjerreJEk9twfTW/6PBPLKfLYlsevDi2mo0vMjb6HHYvGo229pIn/ALAYDkkmYETqdL2O1/pPa+JWc7gNGon8ra4w4SR0SNgY0k+Wt9du2+JgoJsfPznb13wNTIuNLjWL6Rref6eWJmpGDJIO0fb1EwLXjE9QSHeIVHV2Ive97aXB0wNU4skWELvf6gnyMfbTHTTEmJtPe28m/aNdx5nEbqV0+5i3YR9MPhS5FUS0ah8o22jyNoGuHLXjU2Man9aR+eIJB0sbW13iNNMdVTlnUewAMzHYdp2wnFDol/bB2HvjmEwaflPv/scLBwIKKtlWDo1z1aMNLEzff/T2thpgXjWQdPyHr+XfD/DEWMAWO0aiJG+hvGkbjD3pTPte3pYQNpMX2x2smyj5vTqEjITGhAgafrtuAJxnanDs34SSSRpudvXT9abvw1E6ypuCRoCJ9TA1x3wEGXKuUQ3mSQbiI10N530tjaGbhXIDDLyd3ICJ2EwdbWM73Hlif/w9UUq2dAbNc6H0jQW9cbmjliDcWv2m4y6en12uI6tJZuD8szMCNyI7Sf1cj1Ux2YLieHbMzvlIucslRc6AAjL3iw7dsBljGkEEZToR/PcXn/be1+So7NIN5sNgO14udxsDvh1TkFIAQJvAvOnsDqDpbGi1UUt0HEed1mYnMZJO5m+2DGpMOnMHhWMAyosCcpBylu4G43xvzy9RIKAqdLQNNfU3+hwPU5bTLBiItEgbaHyjee84Xva7A5GCdGCBhGSSIzD5iAT0zIkReI0GuI6BZTK5ge4MEDeDj0E8roMPlgEwdIWRO17a4l/u2kNN4yzEx+UfNNzY94we+xqqFxnnBpkTYjfv53xYVeGqVGY06bKsSFLTlU7AmCQSTYDfHoPCcMqxlVeiIlRBNhBnQMO8aETiZVkX2i5i0m23688TLXdohxHnCcEysoqS1POMyh8v+E3YHKdpIsMbPmPLeF4jhQtGjT4WsjDKets1lDZyqOzAkyDNjtEnFhxHCo3Y67RAk62i89j+WJBWIgCNjAygCxnTbUwMZy1TlTS5BxMwtLkdcZ0yExBkEFWnsRY22HcTGCqfwzVYZTlBbUyDF4E2n7x9Ma/xouYk3W9rC9/oPpiR+IEkxYTIIFtpB3329MTLV5OgmzMcJ8IMtyyEnYg7+YOuh/VyOW8mrUX6QBngMwN46enygifX0GL4PcG/4QdDAuM1x1C2uONWMiTpG48iR6iL76+eJepyvmwthj5hmCHw0JBCqPlsdNdSWH/ViF1WSZu0knS5Mba3kYj8QmSJGpn7ER7j77YHrVjdQBCz3O3YbRePPzxztN9RthnjRYmfp6fTbA/7Tf19JE7zvA+2BTMx3nXUxB79p++FlgbQO2ok6aa+2+GsaTEcXiHJ7WG0DTuY3xKQxJg+f1N5i1v5jTEROa5IJkg7A23ue32w9aJkZTOmvpN++1574t0OhMzAwQZvE2mBt294/nh1OpJ87HXS43IuLR7ed4/DYixIMybSDcWM6T2GhPvjtOixABIm99xpqNxYk9h74lpBRZrStoDECDrGh0OsfnvhpokmAszaBH6Ounc45wzDLlZio/1AFQbNJkEHtItPpCDEbwLDUa6NadhvoT5Yil0KonTiINyJjSY7kEGIJP6vBwxuKSLADTS4OmpBjt76b4iZlIIysogWgQJAjL39fLEQqC4BidwsmNZygiDEGNBe98KuoE+YWAIWSI2m/lrM4irPE9wBpP8ALaMRuM2jQYHvrpaLn8/bEYZhuCDbW0Htr5H28zhruFnP21hbL9pwsdYibke4n8xjuKpdhgY4rpEkwwiNYOpvHeT9NsSeLGYysRE+1hF9407Yi6ctiCCO58pH17bnXSXrTiRA0kToQNZi8WmR5xocdTRkSUuMAggRci1rbxFh7d98StWkKxESL9z1Ek3G8jytN5GA3NysSJ0ga6X89vpjp4zMgkjsROp7x6/lieQWFFwzWYE6jVr2N9N/sI1xziGi+Vgb2jU7wRqRIB9u+IVrhoBgSCJ10kXi8WvF4779DGRmF9dtCoNvWNPXthNoLJc1gAwJGkCB5m4/QN4ixJcgsJLjLMCRYXjvIsLaTr3AZgZi0HbsZ/O3p9MPFQwQDAiAYkRb5pjbt54nYVhP7QxIAUgMYA7zv1WiO/abxiTiOKWA1spj1EqJkdvsZ8jAKFjA1M6eUxYQb2+gxKMwBY6D7g37WG+5tgpBZI5U2EZdASLERvmE6HftjtOjZr/4otPlHsZ+u2B3rmYO0gzaLaCP8Ma/93NxKxlLXzCGsPmvEA3HzekYEgHkQDJOwtc6SRYxOnuDh2c2mJkXHfUAk7Wm+4Ma4anFdRmwtBFpPnNx/F7R3w9a8Qo2iDE2ABEDeLm3baDhNAS02sLwPxCM295nU3G/9SysR8wMtqb9xl0JuDYj1P8ADiVuIOjaQDY2sBrH0n6WOGypLQSLkgGPIkE27azae18JoYPlm1rEA7Xgk62FvzNxs5GBUXvuYtB1gi1v1OH5hJsARNjYz817f7/bETILbjSY0tqQT2IHcd9MJqxHfGGa8R323Eeggj9Rh9Sr/EtwTJGgiJidoIwnQMI1Fsp06ZF19YH08sMKQTrvqAbiSL32va25nCaT5AMqNMgmD7g2i0RaYjTtOJ6fGEtZgRpJW4IuJGtuw39pHNE3k6D10O0yZFu+vlh1I72O2mhG1pBvNtPriqQ0hzZhcC4M6hiDBnuNjvsTfEacSTOYCZ2sfKwGp7Afzx0g3Am40Nx30AnTSe5xCTHVlg6nWYuASP4tz/UXpbjJgzxmj6bwNRGoBIt5DHVqRMBgR2uPL6zP9b4iqO3tEi2x100gz+jbtFlgzrlU+e+l4gT6iT7pqxkjV7qTMG4kQQP8W9jvrr5Y5TfqKmSAbG40mZgXO/0w6qQWC29fW95kGNZwiPSdRPodcvmI8974XQYXTKgycxBNjbdon6CZ7EYRvrlNuwjSCD5C14+m4YbpFyYnvGpykX7kW8o88Oq5heYNoJmLntv+HWNu9p4eoyUOJIY3v52ufKRqb9sc8PTqJvaL+YiNRAIt2HcYHRpJEgEAG/3Pn9cc0JEnQQZj0I/r5+WE0gbJxTaSsiRGsQR9O35Yin+K49+wiNtL2O1tMIVBmlbWO2h/X6GG167WjqsQIsSJgeU39hudMJIESB8tsmaPxSL/AFIOFganXkXZlNxAy2gxjuHwhYBS4clc0SoaBMCZXynaPrjtEjMYmwIM7jW8fS3fCwsdtWzNnXJvmOjEEyZnWZgkmLz3OJ66dJgCWJj1072EnbyOFhYzewETVAoIi8Ei0EGCTMa44lVYIJMmDF/PXvsfr79wsDW4jlDmSVGOTX5gSCMwEC19QdzHvpgoU26RYFifTXyvp+Y88LCxpkxxi6RTR16+TxJYwP4bSJGvoSdP4QcdSqzTpYCT9oH62nXCwsY8KokjDSTvMmIGn9dL+Z9u5xEzsPe50tbQ/c74WFhJDXMm8Gc40U3APmI22kDse+GlWLSJn5hpsLCfOR3vjmFhJiOKMxAmNBbUgA+313A1GOLVeJ6cwEm2wH0sAT6CO2O4WBsDqcQ0rm2AEiTMbkSPL9akmoANJAuRpY9jMyp0OvtpzCwNAQ05Xpte0jXYLroJOg7+Zh9CqTAmBeBfa4zTM6x9T5FYWKSTQDQbxJjW8RMmLeQkfXvOHLRI6jLLAOwPYx6QNYvGFhYG6KHUal/DYaEiR2jNp6Qb9onHIAOU7SR5ZSZ/In9RjuFiK3oBpIF46bW9ZH5zf0w2kSflHVI8iZ7Hb19e+FhYOQBDURpAExIEgjXQi0aYTIhtEGNQBe4311/lhYWIUmOxlKkCSl5ERva+mw+uOqBBhtQNc1ySwF9YN/O+FhYpf4WiNqIILEk6QTqkkTEeR+w85d4ZB+YWIIF/W1tLRBO2+FhYQA9Om1yBJ3vY+d8P4im4LgkyrAG+pvPnqBedTPfHMLEt7iZC9dhpTBEC5Pl6/rsNMLCwsaprsh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data:image/jpeg;base64,/9j/4AAQSkZJRgABAQAAAQABAAD/2wCEAAkGBxQTEhQUExQWFhQXGBkaGBgYGBobGxscHBodGRwbGB0aHCggHRolHx8YIT0hJSorLi4uHSAzODMtNygtLisBCgoKDg0OGxAQGywmICYsLCwsLCw0LCwsLCwsLCwsLCwsLCwwLCwsLCwsLC8sLCwsLCwsLCwsLCwsLCwsLCwsLP/AABEIALcBEwMBIgACEQEDEQH/xAAcAAABBQEBAQAAAAAAAAAAAAAEAAIDBQYBBwj/xABHEAACAQIEBAQEAwUGBAMJAQABAhEDIQASMUEEBSJRE2FxgQYykaFCsfAUI1LB0QcVYnKS4TNDgvEW0tMkU1Rzg6LCw+IX/8QAGQEAAwEBAQAAAAAAAAAAAAAAAAECAwQF/8QALxEAAgIBAgQDBwUBAQAAAAAAAAECEQMEIRIxQVEiofATFGFxgZGxFTJCwdEF4f/aAAwDAQACEQMRAD8AF5XlSsi1GBpvTUVFIEfvBADKwMkNHWBbY3wqPC+ADULKlMHrkEMoU9EBV0VouBcsdZM0XMedvUyDPJhYXKG0jqmDlOoPoLb4M4Ln/wA1JyCvXYjOSzL0wWJlWIUEWUgLpEnz8mbLTpbdu3yJSSZpR8WiqFeCJpkBqQCuhVibjXK0gzeCJIMYfT43hqmaqvhtpmUrLBgWtLEAjLNibQNbjGM4/ndOky0SqtSCiQFCspMDMoiASAGj5bkj8JxXcvzlcvir4di1PMVY3+bKNwDaTjCSySTbbV+vvsUmkeycjq0uGJalQQ5maCtmgkHLvMxmCkxEEX6cbXlnMfGkqjBNmNp72/X5T5ByTjghQrVFSkjuq/u0F8jMp1kdUg9yNwZOv4L41qCiZpBqwdlyJeDAy5rrY/xf4Y3nG2l1LS4Mv0f+g1vaN/hYr+V8yWok/KRAYEix7E6E66YMNdZjMJ7SJ+nscd8ZKStASYWFhYoBYWFhYAFhYWFgAWFhYWABYWFhYAFhYWFgAWFhYWABYWFhYAFhYWFgAWFhYWABYWFhYAFhYWFgAWA+Z8Y1JM60nqxqqRmjcgMQDGsTPYHBmGswETvp5+mGgMVxH9pvCKxXJW21plDcTdXhh7j7YWNPWHDFiW8EtvmyTPnOO40uHYnfufJlDimDKynLlMyZO+sD9Htti/4ni83GGpUFMeIEJDIoUBgJ6YAe2trnTUDFDxFILEN4iiJKrlAO4k6+u9rC4AdbNqTI7j7mMccsakxWWfFGm9aqFhFapClrsFLzqNdddSNzphx4R1qhTJ2BAjNB6StoIIyxPl2wBzCkmWlkDZoOczIJ2y2tabf98aX4Tp56qNMun/DTOVzMJMFgc2YkH6zEYzl4Y2AWeNCB6QyGCHzSJCqc9s3UXNpByxB1PViz5dzIVaoBc0XcZS4bIBZoZgQD+Eb6m0aYynEuzeHPDilSqBCbSSQnzBgubqUhovHvOL/lnDLQXOfDysmUAw7g75tssAkAAESLrFuTLjio/Ea5moVK2TNROYgxnFYVEZWBlmBNgXXLf+CIOmMpW4uq7L1PINwy5X6QL3i5kmR23iMaSjxVSrXZgPCIyWQ/OIDlTIhWMLc7SIzS2M/8XV2u7IabBoZwJYyDCkzBAjUgaCNMRpm1JwaXr10Ce6s3w/tIreDmFNDBAzM0CCMsnfXrt5i2uPR+V8aK1JKgBGdQYOonHzJy/iiTUn/h5MuUEzZblJudJkzEDTXHpvwH8UeAycPUJyu8gsDJDBiNQCICi5tfURGPUg2pUyU9z1jCxwHHcamgsLCwsACwsLCwALCwsLAAsLCwxKqmYIMGDB0PY+emAB+FgYcdTz5M654nLN47+mCcACxFWrqupEnQbn0H0+uO8RXVFZ2MKoJJ7AanHlH9p3G1W4lfBUhkFNqbTNOqsPmSCQJuwKzJEEREhpCbo03Ff2iUVo+IqMWiQjSpPSr6kW6STfdSL2w/lvx7SqZTUApozWZpiGJFMBoylzFxNvMXx5RyykeKqmqWVaTKfEAmmoVcqlFLCCYOYjQAwcomA6HMsy0RlUimxljIJUE9ImckliZB0IgSpzNqjO2fRHLeZpXDFDOViptuGKmDobg6YI4mtkUtEx+v1/PHlPwRx5obKKlRlzBSbyIRBmtTQG5EljBAkgT6TzCixyt4gQAHMB+IgSBJmF1m0m2l5lUy03QRwFUsC0yCbeQgW07zrgrGU5VzIU1OYjO0MyKRlzGTlQQGZygLdiRYDTGkr8WiRndVzWEkCT2Hc4GNMfUqhQSSBAk+Q7nyxDQ41WIg6rO9tNe1iLG+ION42FYUwrVCpYISLjSY3AOonym4xWcNzBkKo8FQpVmJ6iV6WYZRchokAWEnYSDNHOKP4m5JTrrJFQsI/wCHUyNAIMiSFkGDJuNiDin4rmtWnRQ0a6tVIEK651YyBZwVIGbMM0NGaY0xm+b/ABpzKg0LS4dyW6bVWarIsqUiqPbdwMt++KjfNCYTxHw7xFRi4oVVB0D+FVaBYFnPFKWJibib764WB3/tX4hDlq8AVcfMAzEDexCkH1wsa8c+xO3Y8Sp8MXE0+q8BBdu97AHT7g94gpKoY51bfpBg+ht/LFmOAylCsMRF5gG/zWv98c4/hKhLP4ubc5ib+ZOM3psnRbUR7SNlLnOhP3wRVr5smV3ssMDoD1WUg3BBOsaxpiNqJEsFhf5HTDuFZZAJi+sT6yPxb2nGbRVl3yvmtRclPxWQTlMaZSMsR+IwSLgm+thF9Q5WHyqlfMpUmCrZQy3WcqsqkxJMkltVnGWHD+HUEfvgGEEAw0jYa2MjXUemLv4eMLMEPnuSs9JuQVPYxtuYjHHkxNu4eQ1ubjlbheGb5pIBUEq5VGykQAZNPfNEWJm5xifi3jCrJTakhkXbKZswura6ZxE2zA9saDjeMUghHcmWEBQiFWJ/CDAtA85NgdQQY8vTF6XSJLilzv4ltWUnCcaEbSMtoGjiNwRfzvBBNpJOLsVQ6K1MFD1TIzAX6QRMypAPkJgWw4VP0cNqUg6lWEhhBHl7Y6Xpt07J4T0bl/8AaCKXDcKK3VWYkPEfKoJnWxylI1k2wF/Zt8eK/wC0LXZyM71ELAloY2RoJAa4UIs9seb835Y9UItIiVEBSYB0i+gPr5XGAORtU4euJc02zMtRTAK1ACMrCZte+nkNtmlRO6PqOhx9NlVgwAf5c3Se0QbzNowVj5M5n8QVqlRjUJLqzBSxPTJOYKLRJv6i98bn4E+PeIpKVLCqCB0tm6CA1wBe5F9tNN8na3GpHur1wJEiQJjf6YeHEA98eXVv7TKbKRxHDxrdWzD5TCuGANzI/ELzitb+1KmueM7iBlB6bw0qCASBOS9hZoAscUo2ik75HqNXm4FUIBmHTMEEjMYBI2H3N+17QY8D4P4/c1alWtTWSAF8IsASIhTLE7RmnQ6aY2PLP7Sywqs1Gw6lBYC0aA3k2O3fXCm4xofI3XPeYpQpF6mbLoSqk/WNJ0k2748/4rmdKi5FF3q1mQ5WPisQYKSSpNllVjpgkRE3M43i246kvFUK5pRmDK1ZfCELIFQMCp+Y2C95NhjzHjuctQdkWpTqKrKbCmokFmHhkiyAFh0iDr0zGCjN7mv5hxqeJ4hcZDkdcjlQxUqUgt09WcwyQDcgDTG74H4zpFlWqPCzWUsy9bWsFBLAQVPV/EPXHlXM/ipuIVHyuXWMxlSHBAAVgRGoBDFtiYktLeX88LZmrszsfw5gsEAZWBDEMQvVpANgN8Q6T5i3R7b8ScalHha9WpORKbExEm2gmxJ0g2vj5553zhGXPR4jNsV8MpUSBMAwUNMGQGkkTAAEg7r4/wDiFq/AMtNIoZQagDfvGhgZBBK5R8xBM2OPH6VRgjFWAUmDOp8o7j21xsourQ5FkePDSQxQOGV1LRMkNLNmmMxLQLSq6gYn5UTTB61gxrc+U73EdtMZ4hulotI108pwfwtZoLkQNc3adYH618xjPInVIDW8g5jNbPUZmu1p1bqJIsOmcsgEWtpbHp3G/E9CoA1VC6qDkkKJZMrSVImC2SNV6ZNhOPC6HF5YF1MRbWJBg9gf54Lp86OVVBnUAEExMgle2o6YIMaaRiuJXRSPVeL+IKBaHdA4RicqkkZqYBDujnM5gDxJMSwkMLZ/nPxS1equakwVTco+UixyCBIV0B116jqDjFjjSCA2WAAPSLR5m2hP0jHeK43fMWOhtBBg2i8jS4PfClKTA3df4pCrVNOnkaohp53YMVQAxlhY3BvNsvcHGaPxA5M53tKyWuQLZZNxa1oFr2tigr8cbGT/ANJEjabg3/lgLiK5A+aVEAGR9AOxEn/bE8Dk/EOzYcL8bcTw5R1pBwCbuCSACpcK0kBYWM0QMxOpnBXB/wBplJHKVKNdAyAZhUJqCTnKg9LeGTpcQIyhBjIcLx6m9WSFiBmVflNjBE2sthYAYD5mzMxCDNnJY5M0sZ8ybAecY3x7bUKz0H//AEvln4uCpsSSSX4amzEkyczZxJ8/udcLHmB4+svT4tRItlBIA8gM2FjWhFzwjdC32GJXYwYgntgDhqlAGGLssQC9NT9IfBrUOB7tfUIriP8AVUP2nGv6jwquFmEscW7sEPA5iZgA6gXn32jtpgbg+XAgkzILL5WOo++NLw3JOAaMtcyds8G+0FZxzlnwvTqGsC7/ALqsyAqVuIBkypv1H7Y55a7A93F7FJbcyvo0aYR+tkcCUhbGI6ZmxP8ALzjE3Dc7rsGU5KhUFw1RCWuyAiVI6b2G22LF/gemf+fUHqFP9MRv8Dn8PEA23SN/JziFrtLfrb5OhpV1K882rn/l0f8AQ/8A6mGNzOsfwUvYVB/+zBtT4MryMtSkddWcHT/IcCcR8K8WLhA2vyuv/wCRGN1rMD6+Y/F3JuE4ys2lOmYibVN9J/eYOSrXifASO8Vv/UxSf3XxCr1Uaoufwk2/6Zx6MvNaNYohZldKSL1ZSDl1NmkDqAkja4GLepwrn+SownLkzL13qrRrVDw6nw1DR++0LBSTNTQAzOlsC8d8M/s/C0G8Vaz18ryBZcqq/RIljDgFmt1RAjGo51yypX4avSpFVcoCSzZRlDozZj2yg23xRVuT8fVSgkUB+z05p5T/AMUEqpdSpM2RLhRtIMzicuSCd3sXFeF8XPoZHmnBlWLgDKSIja24gR9MH/DMozOWKosF1mJEzt5A7ExMXjGj4vly5AjUmYVZbNkaFdRJnLBy3G4MRiXl3JuEKMahThzGbJnrkGLBXLFhoZBHlodOb2ylFk0UfxdUVCqqV0mVJbUtZix1Ay2jf65xKvePfG0f4LpVQvh16YHXYF2kKxAIGS1osT+RwLwnwO5VajVqaLuKoIIv3UxBFwZxUdRCt/wXvEpuG4jKCDYHc/ynfTF5ynimUiwM/NciVOq67iTJOoGgk40PA/AT1VptV1yyaYUTJMkSXkSfznAfO/hHixnKcPlz1JBVwFpKNFyKzF1uOu5tfXGeTLjyJws0alVUzJ8xoZarxlNyZDSpU6aE95jUYnp8wSmUZS2QSWzMMzsZBIyqGFjqLwD1AxF3x/LvBGXiKKUXZV+fLoOnMSoYRuYJIGKqlQ4VaC+JVoO9Ik5V8SakknKC1IA7WJGnbGyiqSuzBSabKvgVLizr02y3JvNwCb73F9YAxc8FRuczzUNswbqEC4AI1toe+2IuGyMJSkJ6spZYmWJAXUgRHYY7wvw5xgDVDVolYk5nZQI3uloxMq6sKbFxHOKi0+h2yPMgBBmBWLhkIB9AMUXhoLlTPZmEerDLJA7SMWtTlLwanj8MbAZUqtqTFsywL31jWO2A6fI+KqQyUi6dwVKzoRJjGqzR4ef3Boq6xJ6QZj2/XrgrOygAbgW+2NRxPKclAqaDLlUmSUzWk6hyfpOA+J5etOsoIKp0sGOWRt1ZSd9h9sQ5Rl+1piRT6KTaSu0DtAj7+mI+GqmZGu50P12xbJwT1s/hK9QT1Miyo/hkgyJH5E4C5py1qWZw1OouYrNNwYIOU9JhwCZ1UYXC+w7RHxdfSTcmfMTAvgetXubmJ3kzPcm+t79vLHKMOQBLuRZUDE7ARAviz5fySrWVQUZM0ZGZKkXAiSqnoiOqDt3wKND3ZTrVJESdZPmfTDlhy2doaCQYBGstIEQPP1xouO+GBSp+IXGU28QiosMp6lZWo2zWKkx0mTEgGjNGkobqzPaIJ6ZNy3c+WKSvkJquYOgKtJa3Zs0eh0P0xfNzOkGJDghjLZFIA+86xrvOKV2oyQoJnQmAPoVGvmcB+LF8oI8/9sKWNT5grNAPiOLKqRtM/wArY5jPftP+FPdRhYn2Me3mVbNF/wCHK+fKoJExmg5f64saPwk3/MYrazLBvfY3i35411c1UIHhltBmBH5MwgD3xyvxQHzQs26gVmLyMyw21x/LHFlyZkt9voN44oytb4SYAGlUDbMrRMb6flGLr4f4Otw4dTBBbMAIIM2OoBmw8sWHDlWErveVY/bKcT1RlEvaN2i8d5vjinnclwyZnUR9aubDKJi0x/2nEYY66eZMD7YfRUm6o7ADZWP0hcF0+XVGFqNQ+tJ9h/ln9emMuG+jGoJ9GDLpqP8AUMSLNjFu4jB39w17MOGc5RrlAPsCZP0nBi/DXFXzKqD/AB1F++UtjRY5PlFj4PgUqgi4J9v698S3MSSfUSPvi4PwywjNX4Yd+omPS1/th39xUh83FoDvlpFv5+t8aR0+R/xGo10KmpQgMpjKRHyi47EHb/bCoVnVFRWXKl1XIMqmZkawd5xbryzhxObiKr/5aar6fNOHJwXCD/4h/VqYHpa8Y2Wnz9FX1f8ARTvp/ZXnjntmYSGDeZIIOvaVGGM4YXRGHmin+WLVeG4UaUXPrWYeeixiUUqI04aj/wBWZ9PU4p6XUP8Al+SafcztXh0ykLToodj4a23ntiiq8t4mOniOHnNMgFSPITmgf0Ax6COIA+WlQX/LST+eHjmVUaOR/lCj8hi46PN1mvsFPuYLhuB47p+RwJzZWYg26SMqrfyiI9cGUuV8ybKclSbyQGIMj/EPTtjYNxdU61Km34jvpocRNLayfUk7TjRaNdWvsaKUih4X4ZrsyniaGYro1SrTII7FGOnscWvCfDNFXLMOHoggAeGULWLEmEp6mQLG0anBS0TcAAEC49DBw1ASQO4n32B9bfXGsMcYcpP5BTB25NTzHI9Q+YZhb3wNxvIKdQFXqcRlOoFXKCPOBceuLvhiVYArYjX+XvriQx6xp+X8lPvjOeeClurNo6dyRil/s/4MDoFZTrIcE+0oRuNsOT4S4YG5qmAf+ZBvF+kAfbc42dNAW9LgR2j67fXA3N+Hz0yaZCPAgxIF+2U6ydsL3mEnugenaRnG5PST5VJk/iqMdbaFYF40/rim5x8P1q1RXQUhlAlSTGpH8PeRFsHVeLqBiprTAmBRBJiCI+URMd4F9sVvG8bxGlN8lrnLeJnsfLSBi+LGnaX2Rzt9wPgPgziuH6x4KpIzMHY6HSxEHUCdSQL2BDShwdJ2V0pswfM7jqls2YKCRYayI/D54Nq8JUqNm6awBnrZiw2bYgFb+Rg3A0H/ALndS2RKCsViwJVltNm2HTtob7YU3kkqSY4yUXaQNzD4nWi/7laVMsvTUSmiMe4kAdJw3k3OuMqUglLPlUKJNgFEKcrEgff/AGsqK113phJIICLcRAzX1GgGwEDAvG8DWrLD8QYF8qqB67m/njGUMr24O27t+Vf2jZSit7fyX+3/AEH1rSvEPmLgL1g5SAZEWM33uBJ7jFPz4UhRLUxSRlErlpoOqQWAOp/DYzcd8SL8PKcuctUAmxe19SctPU95/LA/H8gp5MieDSkgsxkvqD0kkADyAFsdOH2iVTj5JJedmeSSk9l93ZmqoU5alRWqTYghUXMRMApcgSDos3HnhP8AD9VadOqRTKsAQpeGII1IkGB5HHeacmVHKpUVtIAuxJmwiQIA1YjDKXw7UOopoO9Soq7ToDP2/njentTMqB2pIpykUGI3z1D91eD7YWJ25EQYNbhgf/njCw6Hue4pw9Aa1KjelNV/OocTl6GyVD/9QL9ghxVB8dEdh74biVxMJq8NwzGTwozdzUqffIUwVwddKX/DoUF88hcj0LsxHtivUjYD6YcDhezjzoXEXh+Ia50qR6Bf/LiJua1m1qv/AKo/LFUGx0e/1P8AXD4UKw9uJY6ux9WJxGCMDhsdDYYBIYdsTU0kCN5H0/QwGuJlrlUf+IQUHmRH0uB7YyyycY2i4RTe4ZRpypO4v9Nvz+mGpRJB8vr5fX+uFQrdI0n/AHaO95LYVN4AiNLX1OvvIt7+eOb28t/I39lHYfwlOc2bS0ntMx99/LBw4QTrMZj6tG/YWxU1+aooEbU/EVt7LdfQQPYScMq8wy6NrMTsVBYxa0wYxz5tTJy2NsenVblg3DQI1JJ9pAI9ziNqMSCbmQt/KQT7fnjr1TJNozdM/W9thFv6YreK5qMyiRm1B1mUW2s7gfTB71Og93jZbcTTlZX5oBgdssR/qP0x2lVCgNt0kzA+aP8A+vv3xU/3qFFT/DM72yKT6bf6vrE3Fhy4WZ6QRMgEwYnSSI3Nj5AmFLJKDZbhFSLjiqgVyZnMCbdgBaN9cJakswFjEidosfQxl8sUtTjszEjsoBgj5s3zHzKkH03xHT5i0vlIzBgoJIKyQLEEyJZgIO0NoQTeOLmnF80KTjGi6r1WMZRfbXeV+y++nbDDxgERtDWGt2Qz6QR7+mKqlx7ESICCe+ZdIgEbWv3GwN4OMqSiMPxCDqAAVsL2N7G/4vPF+7vhp8+fzD2iTLI8efEcfhygD0N/cyVPvh/B8blQTc+ckmGN/uPc+2M9xVZgSTmVyBJIMxKgQDEmSsgCb9wRglapzGYkzpMd5mCAuYm28mwjBDSu6ZLzroRcWZXMUBDESZN5JkjsYA3gGdsCvwssCwOanIE/iUwADHl9DOD3pqysI1gQTAMMpuBJIBA9hbQYVUyoOsLBvBA0tbZT9QdJGPUx4lHmcrqwUUQkxeGDAk7xJym3STe+7HURhvMuJEqUEiOnS+mm5k5RGkeuJmdQhWSsWN2kdUa7LYjzEa6kHmb21XRsx+s+twvt740lw1RLAOL4w5GywWiT6mdJP6t64E4bmQDBWJEsSxFgREgDtLQNd/XCqsPPbXyM3jtb6YqOYgANrMjy9fTSccfgdqjGzZcs5tRYGmK4qOBJUAmFhdXjLqYjXXGd59wQnppoFiAaXDK7jSZzVImN4ntE4C5TzDh+GRs+Qs/UR1eJp0qITKBqZJ3vtgXj/izxEYLRKnY5g31UiCPrjznpsqzOWOO3rcTTvYoeJp5qrKFd2JP/ACwjT/kEwNbYG4mmubppuFuOpgTM9wgFrWjEnFcY7xNotEDL/pAyj2HnriKtxbsQTUYldCWJgRECTYeWPTUZKrGQ5x/CPvjmFfyOFi6Ge7A4eDjgYDEgPpixiC4kCYYXgSTAw9WETtcX7j/tiWx8I8IO+OhPMH2/3xzI0ZspCbsRA9ybYHbjqSmGqIAJnUjzggEambHESyxjzYUHqnlhwEfr+uKarzpBmyEnKLs0AeoEkm14MaHTEfHfEqAKAiAGTn6jMAmBNp00An0xg9XBbLcG0i/S+mvmf5f0wHxnHLTMsYDK+hGoAaDqSbHa0HGafnReWuYE3Oi5cxgKPmvqBEsBci4vOeJzMYvlIEDMDBGYEiYgyLiZA9ccmbUTyLhSovHkinZpOX816UYCZkwozQpYssgNm3i2v3wVR50rNTBiSxFzBIlDaRMi8xqRBiZxgG4uPnaCBBBGbKdsoGkGNPXbFavGVBUlTlUHLMqSzgReAZ1kai+u+ORYJvdOjr95i1uj1H4g5zRWkypShlJAawGmVv8AFmIgRb+uTPPGYHsdRMWCqTcbEZx/1euO8VxaPwxYlcwWD1XhABEKtmvmvJgxJ2zCcWXYqJhSBOwALRJ0iNNPzxrj4pxuRi8jjOonoNDmZqX8QKAOixJv1SY2get7YpK3NFDU2VhlhswGt0U2trmaNtPSKvgOMOfplSJjt0gKdu5Hppa5wB+1qpgRo5vfROn/AO60aaepcMJM8zbNJwfOiXBUgdwdLTM3+WNpF8XVSrGRqTkKykjNPSVKZQ5MEA9S5twJGpxkOQqpquGVmMHKVCm6kk2IIMi4kRIA3karltQkVBUJYqTK5ephbqK6EsVkMIBmd5x6GDD4d2SpyZYiGGdQSDE08sEMgfOBIEiGEDeDplkjtSkIwi+abyZDHKxJMZibEEQJEEgQ0BrWJpjKDBqLeQwBLMcxGRhIJViZhY1JxAvGFIcLCAFpklQSuUwZtLLlGaTK++OpRih33NBwdYNnnS92BJF9BoSsEa7epOIOLoKEZSGJCt0iGmdDp1TET5CdxivpVlFQCwQohUkWUzB1nWNySI1uME/toBptrmEEGDfMAAIlgb5d76EbE8kVuS5E7opmF7ruRdc1hN5Nu98dqJ1EAhmylQLxJN7eYXSR98No6oWOQEAC/fXU3W4iAfLzhpVJqzBWAdWEGblJ/C0qhkC4G8YuU4pWh2AcaChYLmtJUi4EMCysOw6rz5SZGI+FrVXDFbMw6cqiTaxIUwJDLcHfTtpfEpNU6iNenpW0CSA1oAKhpE673xHzXwspZqSOpiSkiYIM+JThhEk5ge/vzzzb1XQlmerV1phW4hRS8TNkbxM8EQAciGSQIYQYgdUmcScNx9XpPDxxVNQVJNI5qY7s5prnAvZCNdCDcni/EozVooq03Rmai7VSagRZYJmUK5yAakkqDA1xi/iylTQUeI4ZHoSQppsxGRiMyvTDHMoIBFpHStwbY83ecqbfr8EM0XPOHpVFWrwzUixzs6qWWRYk0w56mDZrKBYiAd8RzVzH/WdPy9Ixb/DXAmoGLFsxzGQQZzCDmneCQZg5vfFlxPw3RZArucykwEWFMmbkx6WGuLhkWL9z2Jq9zz7wrnbe83Pa3fTDynbXG+4Xk1GkPlzTYlpNvpHb9HBooISP3aWt8o0tO3li3/0kv2xJtnndLl7v8iyfzxK/w1W3T6EY9Fp8EgJIRQe8CcSNTE7H3xzy/wCnNvYW55j/AOG6v/u3+hwselFgdh9cLEfqWTsgtls9ONWRY1DOAf8AT83e0YCbikJhYa2sgTvabnQ7e+Kr9okCEJYgCbyRr7D1nUY6eaMD101MTYEyO8RP/c47Jaqb+BrxIN4yqcvUE17ltZXLE66rJ1Ok2wTQrfu4VmUuVKgZi69TiZmyvlJCnYWMiMUFXjwoUFBUZ4VaMMWbXSdagYL1AG0atEScp4io5a4U0yDUptTq1P8AFnVQ5h1BcyCBAVbzjgz5skk2m1Xr5+X1OzHBLZ7+vsWnEEBsuYk5yvUcxYEiGNrHLmJvvNhoDzHhamU1AcqIGcsFLKolgIAAE2BkGAGvMibKjSWspVnqsy1HQVCJYVQzIFYOtiLkyv4WNhAJ3CsslczMVMBmJZjYO2YI4ARRkhTlygsCRng8ktVKHxa5r4GkNOrsx1Ll3FU6/hqkxTFQXVTDZiCc7i/lNo2jEB5bXFM1HpVaYzBXIUEQAGzdMhdF76jXG5qceniU+qgcwJUkgO5NmZSxDCwZSxJJsCZ0J5hxKorOZ/dF1LsEZA4tAzHMvUJiLmMT+oZE14Vv8/W7+H4E9HjfX/wwfC8BXOWmKVTO0ls3SRMGDInMAyWmYcRNsc5jyirSVyabkWJMLlQEkZi1MsDcRrMhvPGgPPUZHyVXLL4jMy5gKdMKYlqi5XIdiejcjWMrWjcd4IpdRfpHUozmTkXKruelmEKBcuWDRIkXLWZlJeFfLf0vT5CWkxL+W/0PLqDEqWK5oMEf5QGJzQcpv2O5jC47hSrZNIyuWUmcrSwtoSJibfK1rW9W48Z1JHgq8MwMqpzMxlgJnMAza5le4YCcVvE/B5amzKR4aBgCnROVnDZcocACZEg2YgKAJHTg18Jc1T7cyJ6dQjtuYushzOrTUgdct0tnuplZbqBzSL775cN4blrUY8KqWLSKtNUbNSaQCMxClgIvlAyldwJO2o0KTRkIpCnowCMcoUwXI+WehvEYHRgQASCRxTV28II2QO2Yr4hWq/zNIDKQOuOqxOhtAB79KDpR+7o6Ixit01aM9U4Ymq6VTmNTqQ1Wpo1RUXL1umYAbh116pAIGB+OPCkZmpnOpKrkhcwcESxJgBWYEE/KIAIAIFpxhNSkarUKORUY5URkqlXC+GyEKyuQc5ynpJcEiSsZv+5+Irk/stOrWKIqVM1PKyFZDrZsrSRP2P4p7dNquP8AcqfXsZ5JLry9evW5nLKOV6eV5JJbpl0diIYgqQDl6BBzfMSYhZM4isr1MysDUXMg8PKAwYyoNzKgEAmA1hYxOKMvWC+GFZKiOYosDmSSQ5dQMzPtnjRr2NlwHH01pqiCVYszBimS8gZYuMpi4kkk+mPQxzrYznLiZeNxLQB1BhN80E3Kz1G8E7EWMWjDOX8WHZUeepgoJuJIy5oGqySYA1E4q+L41WI2gXphQWk3l4NgADJMWK2GpDr1yIZAIzCGkgZieq5JScxIi2mLm+phO0aRnkwSVyimB1SJykkFomZAWw2PaMdbiz4LsVhVLNrdoIVj0/MQZ0EEXMXii5hx46xfKSfCliQATMQRGWJXpAvHnIXF8waFpqCSvSLyTP4MpFxYW3zT6czTsys31LiiEX5WYwFUEADLm6hBgSCp+SZgEDUP4rjBZ1DEMJfKoYyFnpQHqgAWDBulTECcZekyjh84ITw7F4BDG7KGJEXFgx3tpGLvl3EMFOaUnqZlcEAhMoZC0oY7Df0OLjcVRadB6s7imaVKnmplyyUflLhQFH+ENmBiCYJIBOUNQ8bz6rRFmqIbgoZUkiIABUZp0EA2JNhbEPH8Y6sBSZh4j5M6rDBrU1URBWwK2IzL3mTW/GfNX4j9nUE1KiZ8z5OsAkIFaIYgQ5nTqsSZjlhPxJdOvwomy7peJX4Z1rPmdySHWoEKMqtLBbLOUmYNxm01AnJ1q00FMLTAAh3gOtQMAYGZZMRcSIO0iSfR5fTNGmpZi4KMQpyKDHVAH4s2hGlyIwWlEAXE95OvmTr9b44MmZK1Ehs6jE3YwTYkAAtF5YgCTiNmjf6YnAO8aXA/Wv62xG1MnuSb9z772745Vu7ZBDlJifXz1+x/XbEtPhzGv3/UHDgDplkxbt7ep+kYLPmL301+1sOc+iKB6oIFpvvr9B9LeWIZg6MfaAPX7YKzm/S38t9+2mE2mn219fP9bYzTrYdAQY7Ax6j/AMw/LCxO7IDBS/llj7mcLBbCjNtWYGIJ8z720v8A7YDNSsNIA89Pof19BjvNOYsrALTJ1Gnqe3rrrf3oeJrVmO8bRoN/6Y9aOJvfYnhO8XxtRKjPmZXMCVJFhBg/Qff0wbyjmlRV/dOtJUglFEs5JALlwjBWETLaECxnFPxNGobkNAifK0n7YFpVgjyugNp37ZgD+WOt4oyjVJm8JuL2Z6DzPmaowRQaVZlQszPLUiBlbM5OZmgEM2sGygySFxfNqVNh+6SqyQxqq5WemyL0ZQQYlhIJtvOMc3E53LNAJMsAABreBaMcfiJjNfKoAsBppNr+9/XGENGkt/rz/PP1fM0nnb5fQ2PH8+XiFJNOmtQZShk9QAKimwVsqgIBoLmJjTFryepRq0yhVhYpVph3JJhWGS0upgkhg+UCFFyTg6FNopMC+YtCAgkRPTkO4zBlIG/rGJa3EOtVljIw6WAQZg4gMIM5GJsSNx7YiejTjwwdVy57evWwRzPi4mrPRa3PjToMz0lB/wCGi+KC2dmdpZSWLKCc8wv4bajFfzXnElaalkpoT15fmzRrmPRCmqFWRab4xtBnTM7MRUgMvVdlkAhTMq0b6wCBrg/jviSowdQtNKVYLIVQQohZhz1gyqkiYm0C+MI6BRmmlfX4f3fX1RtPU8UWuXr6Gs/v6oBnzJWFJnYZcwYWW6u9IGbXMGYABOXBHHc/ZKhWo1ZqkKahWpCEuiugpjN0lZViHJAiLgwfO345siZAy5PEGcv0sWmSM3yGNu99TiKnxVWs4Vc7MTEDqI6gbAnvl9dLzjVaKC36HP7STZseN5wqZg/iLTbNUpU/FHcIRUJEEStQxv2gCZU+IKvzEVDIzOgLQKblTTcBScouhEC02y64yPw/Xoir/wC0O9MIpylBJDCYJEEkgm2gtfE3wvxyJWWpxHWuhBZy8FTLIVm8dNwbNaDDBvTQSfhtrz+TfXbfcr2ktqdL1zPQ6vxGGbxpcpSYNHj5ajMwRQAYtQ2GUS2ViYIkzH4k4Sk9OqtKsqsxz0lrHwpkHMQ0q241UQffHmfMeI/e51XIjZiikg5Z6mXNux798DcTzEnLBiBf9aDew/LCx6JRVIjJmlI9X5P8c0jUqnwKaFjJqIKdNigYkByCGLHym98TcRxVHiaFVaa0XeopvxHhK1RtC61lIZamUSJWOkX3x4+tSVCgj3m4EmYNoFzGv1xc1uZBKc0mIYEkTJKglVy6b5c2w+s4uWmcZLhZkps0vL+dcTwCGgairUTKWHisSA0EJAJUkCTCTZiZvjTcP8TcVxPDiotVIFN81MIGcshOYqC5LLbSAZ2Mrjxmh/w957AQAJnMCDcWIIYWkETtqvhrmnhhqgAkAEKyypU9JnKRo3e0x3xefT34upTk7LTmK1UjiOM4WlUZx0vKtRBCdXirTv4hiZOwbWTEFT9mqpWzUzRd4dj1MiQJULTqkHKJjNMtJgAEDFlzbnbcRwdRGoqS5ZKYyGVJAgqw1vA0WS4EnTGSXl7mmhUOzC2SAMpMMbl5JLGdI6RcmwULa7PyD5FjyKiaJmSQA+UgwWGoVRmVxJAM9+nKxIONBRqZgXDKaIeTlSGXQoSqqGJzZgYsVy3k4zvL+U1bF4G8a/XsLA7+xgi94flsZPEdqhUABZYqIJIgE9jppfTFZNTjXUVoDShmroMoFKmxqNnzL80yi5QVYxBm51N5gk8LytEYuCS7CC5mw0Cxew0nsJxY1QxIYncAibAxYW9gBt5YjerreJEk9twfTW/6PBPLKfLYlsevDi2mo0vMjb6HHYvGo229pIn/ALAYDkkmYETqdL2O1/pPa+JWc7gNGon8ra4w4SR0SNgY0k+Wt9du2+JgoJsfPznb13wNTIuNLjWL6Rref6eWJmpGDJIO0fb1EwLXjE9QSHeIVHV2Ive97aXB0wNU4skWELvf6gnyMfbTHTTEmJtPe28m/aNdx5nEbqV0+5i3YR9MPhS5FUS0ah8o22jyNoGuHLXjU2Man9aR+eIJB0sbW13iNNMdVTlnUewAMzHYdp2wnFDol/bB2HvjmEwaflPv/scLBwIKKtlWDo1z1aMNLEzff/T2thpgXjWQdPyHr+XfD/DEWMAWO0aiJG+hvGkbjD3pTPte3pYQNpMX2x2smyj5vTqEjITGhAgafrtuAJxnanDs34SSSRpudvXT9abvw1E6ypuCRoCJ9TA1x3wEGXKuUQ3mSQbiI10N530tjaGbhXIDDLyd3ICJ2EwdbWM73Hlif/w9UUq2dAbNc6H0jQW9cbmjliDcWv2m4y6en12uI6tJZuD8szMCNyI7Sf1cj1Ux2YLieHbMzvlIucslRc6AAjL3iw7dsBljGkEEZToR/PcXn/be1+So7NIN5sNgO14udxsDvh1TkFIAQJvAvOnsDqDpbGi1UUt0HEed1mYnMZJO5m+2DGpMOnMHhWMAyosCcpBylu4G43xvzy9RIKAqdLQNNfU3+hwPU5bTLBiItEgbaHyjee84Xva7A5GCdGCBhGSSIzD5iAT0zIkReI0GuI6BZTK5ge4MEDeDj0E8roMPlgEwdIWRO17a4l/u2kNN4yzEx+UfNNzY94we+xqqFxnnBpkTYjfv53xYVeGqVGY06bKsSFLTlU7AmCQSTYDfHoPCcMqxlVeiIlRBNhBnQMO8aETiZVkX2i5i0m23688TLXdohxHnCcEysoqS1POMyh8v+E3YHKdpIsMbPmPLeF4jhQtGjT4WsjDKets1lDZyqOzAkyDNjtEnFhxHCo3Y67RAk62i89j+WJBWIgCNjAygCxnTbUwMZy1TlTS5BxMwtLkdcZ0yExBkEFWnsRY22HcTGCqfwzVYZTlBbUyDF4E2n7x9Ma/xouYk3W9rC9/oPpiR+IEkxYTIIFtpB3329MTLV5OgmzMcJ8IMtyyEnYg7+YOuh/VyOW8mrUX6QBngMwN46enygifX0GL4PcG/4QdDAuM1x1C2uONWMiTpG48iR6iL76+eJepyvmwthj5hmCHw0JBCqPlsdNdSWH/ViF1WSZu0knS5Mba3kYj8QmSJGpn7ER7j77YHrVjdQBCz3O3YbRePPzxztN9RthnjRYmfp6fTbA/7Tf19JE7zvA+2BTMx3nXUxB79p++FlgbQO2ok6aa+2+GsaTEcXiHJ7WG0DTuY3xKQxJg+f1N5i1v5jTEROa5IJkg7A23ue32w9aJkZTOmvpN++1574t0OhMzAwQZvE2mBt294/nh1OpJ87HXS43IuLR7ed4/DYixIMybSDcWM6T2GhPvjtOixABIm99xpqNxYk9h74lpBRZrStoDECDrGh0OsfnvhpokmAszaBH6Ounc45wzDLlZio/1AFQbNJkEHtItPpCDEbwLDUa6NadhvoT5Yil0KonTiINyJjSY7kEGIJP6vBwxuKSLADTS4OmpBjt76b4iZlIIysogWgQJAjL39fLEQqC4BidwsmNZygiDEGNBe98KuoE+YWAIWSI2m/lrM4irPE9wBpP8ALaMRuM2jQYHvrpaLn8/bEYZhuCDbW0Htr5H28zhruFnP21hbL9pwsdYibke4n8xjuKpdhgY4rpEkwwiNYOpvHeT9NsSeLGYysRE+1hF9407Yi6ctiCCO58pH17bnXSXrTiRA0kToQNZi8WmR5xocdTRkSUuMAggRci1rbxFh7d98StWkKxESL9z1Ek3G8jytN5GA3NysSJ0ga6X89vpjp4zMgkjsROp7x6/lieQWFFwzWYE6jVr2N9N/sI1xziGi+Vgb2jU7wRqRIB9u+IVrhoBgSCJ10kXi8WvF4779DGRmF9dtCoNvWNPXthNoLJc1gAwJGkCB5m4/QN4ixJcgsJLjLMCRYXjvIsLaTr3AZgZi0HbsZ/O3p9MPFQwQDAiAYkRb5pjbt54nYVhP7QxIAUgMYA7zv1WiO/abxiTiOKWA1spj1EqJkdvsZ8jAKFjA1M6eUxYQb2+gxKMwBY6D7g37WG+5tgpBZI5U2EZdASLERvmE6HftjtOjZr/4otPlHsZ+u2B3rmYO0gzaLaCP8Ma/93NxKxlLXzCGsPmvEA3HzekYEgHkQDJOwtc6SRYxOnuDh2c2mJkXHfUAk7Wm+4Ma4anFdRmwtBFpPnNx/F7R3w9a8Qo2iDE2ABEDeLm3baDhNAS02sLwPxCM295nU3G/9SysR8wMtqb9xl0JuDYj1P8ADiVuIOjaQDY2sBrH0n6WOGypLQSLkgGPIkE27azae18JoYPlm1rEA7Xgk62FvzNxs5GBUXvuYtB1gi1v1OH5hJsARNjYz817f7/bETILbjSY0tqQT2IHcd9MJqxHfGGa8R323Eeggj9Rh9Sr/EtwTJGgiJidoIwnQMI1Fsp06ZF19YH08sMKQTrvqAbiSL32va25nCaT5AMqNMgmD7g2i0RaYjTtOJ6fGEtZgRpJW4IuJGtuw39pHNE3k6D10O0yZFu+vlh1I72O2mhG1pBvNtPriqQ0hzZhcC4M6hiDBnuNjvsTfEacSTOYCZ2sfKwGp7Afzx0g3Am40Nx30AnTSe5xCTHVlg6nWYuASP4tz/UXpbjJgzxmj6bwNRGoBIt5DHVqRMBgR2uPL6zP9b4iqO3tEi2x100gz+jbtFlgzrlU+e+l4gT6iT7pqxkjV7qTMG4kQQP8W9jvrr5Y5TfqKmSAbG40mZgXO/0w6qQWC29fW95kGNZwiPSdRPodcvmI8974XQYXTKgycxBNjbdon6CZ7EYRvrlNuwjSCD5C14+m4YbpFyYnvGpykX7kW8o88Oq5heYNoJmLntv+HWNu9p4eoyUOJIY3v52ufKRqb9sc8PTqJvaL+YiNRAIt2HcYHRpJEgEAG/3Pn9cc0JEnQQZj0I/r5+WE0gbJxTaSsiRGsQR9O35Yin+K49+wiNtL2O1tMIVBmlbWO2h/X6GG167WjqsQIsSJgeU39hudMJIESB8tsmaPxSL/AFIOFganXkXZlNxAy2gxjuHwhYBS4clc0SoaBMCZXynaPrjtEjMYmwIM7jW8fS3fCwsdtWzNnXJvmOjEEyZnWZgkmLz3OJ66dJgCWJj1072EnbyOFhYzewETVAoIi8Ei0EGCTMa44lVYIJMmDF/PXvsfr79wsDW4jlDmSVGOTX5gSCMwEC19QdzHvpgoU26RYFifTXyvp+Y88LCxpkxxi6RTR16+TxJYwP4bSJGvoSdP4QcdSqzTpYCT9oH62nXCwsY8KokjDSTvMmIGn9dL+Z9u5xEzsPe50tbQ/c74WFhJDXMm8Gc40U3APmI22kDse+GlWLSJn5hpsLCfOR3vjmFhJiOKMxAmNBbUgA+313A1GOLVeJ6cwEm2wH0sAT6CO2O4WBsDqcQ0rm2AEiTMbkSPL9akmoANJAuRpY9jMyp0OvtpzCwNAQ05Xpte0jXYLroJOg7+Zh9CqTAmBeBfa4zTM6x9T5FYWKSTQDQbxJjW8RMmLeQkfXvOHLRI6jLLAOwPYx6QNYvGFhYG6KHUal/DYaEiR2jNp6Qb9onHIAOU7SR5ZSZ/In9RjuFiK3oBpIF46bW9ZH5zf0w2kSflHVI8iZ7Hb19e+FhYOQBDURpAExIEgjXQi0aYTIhtEGNQBe4311/lhYWIUmOxlKkCSl5ERva+mw+uOqBBhtQNc1ySwF9YN/O+FhYpf4WiNqIILEk6QTqkkTEeR+w85d4ZB+YWIIF/W1tLRBO2+FhYQA9Om1yBJ3vY+d8P4im4LgkyrAG+pvPnqBedTPfHMLEt7iZC9dhpTBEC5Pl6/rsNMLCwsaprsh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4" name="Picture 10" descr="http://afbeducation.org/wp-content/uploads/2013/07/RainGarden.jpg"/>
          <p:cNvPicPr>
            <a:picLocks noChangeAspect="1" noChangeArrowheads="1"/>
          </p:cNvPicPr>
          <p:nvPr/>
        </p:nvPicPr>
        <p:blipFill>
          <a:blip r:embed="rId5"/>
          <a:srcRect/>
          <a:stretch>
            <a:fillRect/>
          </a:stretch>
        </p:blipFill>
        <p:spPr bwMode="auto">
          <a:xfrm>
            <a:off x="660401" y="4796365"/>
            <a:ext cx="2892425" cy="1928283"/>
          </a:xfrm>
          <a:prstGeom prst="roundRect">
            <a:avLst/>
          </a:prstGeom>
          <a:noFill/>
        </p:spPr>
      </p:pic>
      <p:pic>
        <p:nvPicPr>
          <p:cNvPr id="1036" name="Picture 12" descr="https://encrypted-tbn0.gstatic.com/images?q=tbn:ANd9GcTpL31OhzjiICQVPklasXksg-xCNKGCECgUcvsDWP5j-mq5IyywGw"/>
          <p:cNvPicPr>
            <a:picLocks noChangeAspect="1" noChangeArrowheads="1"/>
          </p:cNvPicPr>
          <p:nvPr/>
        </p:nvPicPr>
        <p:blipFill>
          <a:blip r:embed="rId6"/>
          <a:srcRect/>
          <a:stretch>
            <a:fillRect/>
          </a:stretch>
        </p:blipFill>
        <p:spPr bwMode="auto">
          <a:xfrm>
            <a:off x="2973842" y="5743860"/>
            <a:ext cx="1157968" cy="770773"/>
          </a:xfrm>
          <a:prstGeom prst="ellipse">
            <a:avLst/>
          </a:prstGeom>
          <a:noFill/>
        </p:spPr>
      </p:pic>
      <p:pic>
        <p:nvPicPr>
          <p:cNvPr id="1038" name="Picture 14" descr="http://2.bp.blogspot.com/-3_wX3njjVFU/TePZ2bpxWYI/AAAAAAAADhE/jt1HYmg_YcI/s1600/garden+wildlife+018.jpg"/>
          <p:cNvPicPr>
            <a:picLocks noChangeAspect="1" noChangeArrowheads="1"/>
          </p:cNvPicPr>
          <p:nvPr/>
        </p:nvPicPr>
        <p:blipFill>
          <a:blip r:embed="rId7"/>
          <a:srcRect l="21819" t="27558" r="26802" b="12788"/>
          <a:stretch>
            <a:fillRect/>
          </a:stretch>
        </p:blipFill>
        <p:spPr bwMode="auto">
          <a:xfrm>
            <a:off x="446314" y="4618443"/>
            <a:ext cx="1326023" cy="1001485"/>
          </a:xfrm>
          <a:prstGeom prst="ellipse">
            <a:avLst/>
          </a:prstGeom>
          <a:noFill/>
        </p:spPr>
      </p:pic>
      <p:cxnSp>
        <p:nvCxnSpPr>
          <p:cNvPr id="17" name="Straight Arrow Connector 16"/>
          <p:cNvCxnSpPr/>
          <p:nvPr/>
        </p:nvCxnSpPr>
        <p:spPr>
          <a:xfrm flipH="1">
            <a:off x="3793672" y="4618443"/>
            <a:ext cx="446314" cy="802642"/>
          </a:xfrm>
          <a:prstGeom prst="straightConnector1">
            <a:avLst/>
          </a:prstGeom>
          <a:ln w="76200">
            <a:tailEnd type="arrow"/>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4299865" y="5619928"/>
            <a:ext cx="3690249" cy="1200329"/>
          </a:xfrm>
          <a:prstGeom prst="rect">
            <a:avLst/>
          </a:prstGeom>
          <a:noFill/>
        </p:spPr>
        <p:txBody>
          <a:bodyPr wrap="square" rtlCol="0">
            <a:spAutoFit/>
          </a:bodyPr>
          <a:lstStyle/>
          <a:p>
            <a:pPr>
              <a:buFont typeface="Arial" pitchFamily="34" charset="0"/>
              <a:buChar char="•"/>
            </a:pPr>
            <a:r>
              <a:rPr lang="en-US" dirty="0" smtClean="0"/>
              <a:t> Plants start to grow and get bigger</a:t>
            </a:r>
          </a:p>
          <a:p>
            <a:pPr>
              <a:buFont typeface="Arial" pitchFamily="34" charset="0"/>
              <a:buChar char="•"/>
            </a:pPr>
            <a:r>
              <a:rPr lang="en-US" dirty="0" smtClean="0"/>
              <a:t> Other animals start to visit the garden, hang out on the plants start adding to the garden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smtClean="0"/>
              <a:t>Here come the weeds….</a:t>
            </a:r>
            <a:endParaRPr lang="en-US" dirty="0"/>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5000" name="Picture 8" descr="http://blogs.courier-journal.com/watchdogearth/files/2012/09/garden1-e1348173312882-225x300.jpg"/>
          <p:cNvPicPr>
            <a:picLocks noChangeAspect="1" noChangeArrowheads="1"/>
          </p:cNvPicPr>
          <p:nvPr/>
        </p:nvPicPr>
        <p:blipFill>
          <a:blip r:embed="rId3"/>
          <a:srcRect/>
          <a:stretch>
            <a:fillRect/>
          </a:stretch>
        </p:blipFill>
        <p:spPr bwMode="auto">
          <a:xfrm>
            <a:off x="507997" y="927100"/>
            <a:ext cx="2143125" cy="2857500"/>
          </a:xfrm>
          <a:prstGeom prst="roundRect">
            <a:avLst/>
          </a:prstGeom>
          <a:noFill/>
        </p:spPr>
      </p:pic>
      <p:pic>
        <p:nvPicPr>
          <p:cNvPr id="85002" name="Picture 10" descr="https://encrypted-tbn2.gstatic.com/images?q=tbn:ANd9GcSm3b2arghEGdS_TMtsG9XirdLp2dfaC9QX_ywzAlPLVFV892lt0Q"/>
          <p:cNvPicPr>
            <a:picLocks noChangeAspect="1" noChangeArrowheads="1"/>
          </p:cNvPicPr>
          <p:nvPr/>
        </p:nvPicPr>
        <p:blipFill>
          <a:blip r:embed="rId4"/>
          <a:srcRect/>
          <a:stretch>
            <a:fillRect/>
          </a:stretch>
        </p:blipFill>
        <p:spPr bwMode="auto">
          <a:xfrm>
            <a:off x="2817679" y="1253680"/>
            <a:ext cx="3558323" cy="2257199"/>
          </a:xfrm>
          <a:prstGeom prst="roundRect">
            <a:avLst/>
          </a:prstGeom>
          <a:noFill/>
        </p:spPr>
      </p:pic>
      <p:pic>
        <p:nvPicPr>
          <p:cNvPr id="85004" name="Picture 12" descr="https://encrypted-tbn3.gstatic.com/images?q=tbn:ANd9GcQCY5Wkd5NSGzrXmqlsuxiblQajmvexkEDQfyQZNpRPkVAJkzzVdw"/>
          <p:cNvPicPr>
            <a:picLocks noChangeAspect="1" noChangeArrowheads="1"/>
          </p:cNvPicPr>
          <p:nvPr/>
        </p:nvPicPr>
        <p:blipFill>
          <a:blip r:embed="rId5"/>
          <a:srcRect/>
          <a:stretch>
            <a:fillRect/>
          </a:stretch>
        </p:blipFill>
        <p:spPr bwMode="auto">
          <a:xfrm>
            <a:off x="6524625" y="1445312"/>
            <a:ext cx="2466975" cy="1847851"/>
          </a:xfrm>
          <a:prstGeom prst="roundRect">
            <a:avLst/>
          </a:prstGeom>
          <a:noFill/>
        </p:spPr>
      </p:pic>
      <p:sp>
        <p:nvSpPr>
          <p:cNvPr id="11" name="TextBox 10"/>
          <p:cNvSpPr txBox="1"/>
          <p:nvPr/>
        </p:nvSpPr>
        <p:spPr>
          <a:xfrm>
            <a:off x="660401" y="3973286"/>
            <a:ext cx="7971970" cy="1785104"/>
          </a:xfrm>
          <a:prstGeom prst="rect">
            <a:avLst/>
          </a:prstGeom>
          <a:noFill/>
        </p:spPr>
        <p:txBody>
          <a:bodyPr wrap="square" rtlCol="0">
            <a:spAutoFit/>
          </a:bodyPr>
          <a:lstStyle/>
          <a:p>
            <a:pPr>
              <a:buFont typeface="Arial" pitchFamily="34" charset="0"/>
              <a:buChar char="•"/>
            </a:pPr>
            <a:r>
              <a:rPr lang="en-US" dirty="0" smtClean="0"/>
              <a:t> </a:t>
            </a:r>
            <a:r>
              <a:rPr lang="en-US" sz="2000" b="1" dirty="0" smtClean="0"/>
              <a:t>Decisions to be made</a:t>
            </a:r>
            <a:r>
              <a:rPr lang="en-US" dirty="0" smtClean="0"/>
              <a:t>:</a:t>
            </a:r>
          </a:p>
          <a:p>
            <a:pPr lvl="1">
              <a:buFont typeface="Arial" pitchFamily="34" charset="0"/>
              <a:buChar char="•"/>
            </a:pPr>
            <a:r>
              <a:rPr lang="en-US" dirty="0" smtClean="0"/>
              <a:t> How do I want this garden to look, prim and neat or natural and wild</a:t>
            </a:r>
          </a:p>
          <a:p>
            <a:pPr lvl="1">
              <a:buFont typeface="Arial" pitchFamily="34" charset="0"/>
              <a:buChar char="•"/>
            </a:pPr>
            <a:r>
              <a:rPr lang="en-US" dirty="0" smtClean="0"/>
              <a:t> Are there plants in there that could impact streams rivers or woods near by? </a:t>
            </a:r>
          </a:p>
          <a:p>
            <a:pPr lvl="1">
              <a:buFont typeface="Arial" pitchFamily="34" charset="0"/>
              <a:buChar char="•"/>
            </a:pPr>
            <a:r>
              <a:rPr lang="en-US" dirty="0" smtClean="0"/>
              <a:t> How much maintenance to I want to do to keep this garden exactly the same as it was designed?</a:t>
            </a:r>
          </a:p>
          <a:p>
            <a:pPr lvl="1"/>
            <a:r>
              <a:rPr lang="en-US" dirty="0" smtClean="0"/>
              <a:t>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nting-1.jpg"/>
          <p:cNvPicPr>
            <a:picLocks noChangeAspect="1"/>
          </p:cNvPicPr>
          <p:nvPr/>
        </p:nvPicPr>
        <p:blipFill>
          <a:blip r:embed="rId3"/>
          <a:srcRect l="8278" t="6130" r="8260" b="5124"/>
          <a:stretch>
            <a:fillRect/>
          </a:stretch>
        </p:blipFill>
        <p:spPr>
          <a:xfrm>
            <a:off x="1796143" y="1556657"/>
            <a:ext cx="5998028" cy="4713514"/>
          </a:xfrm>
          <a:prstGeom prst="roundRect">
            <a:avLst/>
          </a:prstGeom>
        </p:spPr>
      </p:pic>
      <p:sp>
        <p:nvSpPr>
          <p:cNvPr id="2" name="Title 1"/>
          <p:cNvSpPr>
            <a:spLocks noGrp="1"/>
          </p:cNvSpPr>
          <p:nvPr>
            <p:ph type="ctrTitle"/>
          </p:nvPr>
        </p:nvSpPr>
        <p:spPr>
          <a:xfrm>
            <a:off x="326570" y="126987"/>
            <a:ext cx="8436428" cy="798286"/>
          </a:xfrm>
        </p:spPr>
        <p:txBody>
          <a:bodyPr/>
          <a:lstStyle/>
          <a:p>
            <a:r>
              <a:rPr lang="en-US" dirty="0" smtClean="0"/>
              <a:t>What do we plant in a rain garden?</a:t>
            </a:r>
            <a:endParaRPr lang="en-US" dirty="0"/>
          </a:p>
        </p:txBody>
      </p:sp>
      <p:sp>
        <p:nvSpPr>
          <p:cNvPr id="3" name="Subtitle 2"/>
          <p:cNvSpPr>
            <a:spLocks noGrp="1"/>
          </p:cNvSpPr>
          <p:nvPr>
            <p:ph type="subTitle" idx="1"/>
          </p:nvPr>
        </p:nvSpPr>
        <p:spPr>
          <a:xfrm>
            <a:off x="1172481" y="1020074"/>
            <a:ext cx="6814457" cy="783771"/>
          </a:xfrm>
        </p:spPr>
        <p:txBody>
          <a:bodyPr/>
          <a:lstStyle/>
          <a:p>
            <a:r>
              <a:rPr lang="en-US" dirty="0" smtClean="0"/>
              <a:t>How do we know if it should stay or go?</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8829" y="403081"/>
            <a:ext cx="7772400" cy="1398423"/>
          </a:xfrm>
        </p:spPr>
        <p:txBody>
          <a:bodyPr>
            <a:normAutofit fontScale="90000"/>
          </a:bodyPr>
          <a:lstStyle/>
          <a:p>
            <a:pPr algn="l"/>
            <a:r>
              <a:rPr lang="en-US" b="1" dirty="0" smtClean="0"/>
              <a:t>Perennial </a:t>
            </a:r>
            <a:r>
              <a:rPr lang="en-US" b="1" dirty="0" smtClean="0"/>
              <a:t/>
            </a:r>
            <a:br>
              <a:rPr lang="en-US" b="1" dirty="0" smtClean="0"/>
            </a:br>
            <a:r>
              <a:rPr lang="en-US" b="1" dirty="0" smtClean="0"/>
              <a:t/>
            </a:r>
            <a:br>
              <a:rPr lang="en-US" b="1" dirty="0" smtClean="0"/>
            </a:br>
            <a:r>
              <a:rPr lang="en-US" b="1" dirty="0" smtClean="0"/>
              <a:t/>
            </a:r>
            <a:br>
              <a:rPr lang="en-US" b="1" dirty="0" smtClean="0"/>
            </a:br>
            <a:endParaRPr lang="en-US" dirty="0"/>
          </a:p>
        </p:txBody>
      </p:sp>
      <p:sp>
        <p:nvSpPr>
          <p:cNvPr id="3" name="Subtitle 2"/>
          <p:cNvSpPr>
            <a:spLocks noGrp="1"/>
          </p:cNvSpPr>
          <p:nvPr>
            <p:ph type="subTitle" idx="1"/>
          </p:nvPr>
        </p:nvSpPr>
        <p:spPr>
          <a:xfrm>
            <a:off x="312903" y="1801504"/>
            <a:ext cx="5125872" cy="1915886"/>
          </a:xfrm>
        </p:spPr>
        <p:txBody>
          <a:bodyPr>
            <a:normAutofit fontScale="85000" lnSpcReduction="10000"/>
          </a:bodyPr>
          <a:lstStyle/>
          <a:p>
            <a:pPr algn="l">
              <a:buFont typeface="Arial" pitchFamily="34" charset="0"/>
              <a:buChar char="•"/>
            </a:pPr>
            <a:r>
              <a:rPr lang="en-US" dirty="0" smtClean="0">
                <a:solidFill>
                  <a:schemeClr val="tx1"/>
                </a:solidFill>
              </a:rPr>
              <a:t>Plant will live for many years. </a:t>
            </a:r>
            <a:endParaRPr lang="en-US" dirty="0" smtClean="0">
              <a:solidFill>
                <a:schemeClr val="tx1"/>
              </a:solidFill>
            </a:endParaRPr>
          </a:p>
          <a:p>
            <a:pPr algn="l">
              <a:buFont typeface="Arial" pitchFamily="34" charset="0"/>
              <a:buChar char="•"/>
            </a:pPr>
            <a:r>
              <a:rPr lang="en-US" dirty="0" smtClean="0">
                <a:solidFill>
                  <a:schemeClr val="tx1"/>
                </a:solidFill>
              </a:rPr>
              <a:t>Does </a:t>
            </a:r>
            <a:r>
              <a:rPr lang="en-US" dirty="0" smtClean="0">
                <a:solidFill>
                  <a:schemeClr val="tx1"/>
                </a:solidFill>
              </a:rPr>
              <a:t>not die off with frost like an </a:t>
            </a:r>
            <a:r>
              <a:rPr lang="en-US" b="1" i="1" dirty="0" smtClean="0">
                <a:solidFill>
                  <a:schemeClr val="tx1"/>
                </a:solidFill>
              </a:rPr>
              <a:t>annual</a:t>
            </a:r>
            <a:r>
              <a:rPr lang="en-US" i="1" dirty="0" smtClean="0">
                <a:solidFill>
                  <a:schemeClr val="tx1"/>
                </a:solidFill>
              </a:rPr>
              <a:t> </a:t>
            </a:r>
            <a:r>
              <a:rPr lang="en-US" dirty="0" smtClean="0">
                <a:solidFill>
                  <a:schemeClr val="tx1"/>
                </a:solidFill>
              </a:rPr>
              <a:t>plant such as a  petunia</a:t>
            </a:r>
            <a:r>
              <a:rPr lang="en-US" dirty="0" smtClean="0">
                <a:solidFill>
                  <a:schemeClr val="tx1"/>
                </a:solidFill>
              </a:rPr>
              <a:t>.</a:t>
            </a:r>
          </a:p>
          <a:p>
            <a:pPr algn="l">
              <a:buFont typeface="Arial" pitchFamily="34" charset="0"/>
              <a:buChar char="•"/>
            </a:pPr>
            <a:r>
              <a:rPr lang="en-US" dirty="0" smtClean="0">
                <a:solidFill>
                  <a:schemeClr val="tx1"/>
                </a:solidFill>
              </a:rPr>
              <a:t>The </a:t>
            </a:r>
            <a:r>
              <a:rPr lang="en-US" dirty="0" smtClean="0">
                <a:solidFill>
                  <a:schemeClr val="tx1"/>
                </a:solidFill>
              </a:rPr>
              <a:t>plant gets bigger every year.</a:t>
            </a: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61442" name="Picture 2" descr="http://www.degroot-inc.com/images/cardinalred_lobelia.jpg"/>
          <p:cNvPicPr>
            <a:picLocks noChangeAspect="1" noChangeArrowheads="1"/>
          </p:cNvPicPr>
          <p:nvPr/>
        </p:nvPicPr>
        <p:blipFill>
          <a:blip r:embed="rId3"/>
          <a:srcRect/>
          <a:stretch>
            <a:fillRect/>
          </a:stretch>
        </p:blipFill>
        <p:spPr bwMode="auto">
          <a:xfrm>
            <a:off x="5438775" y="266700"/>
            <a:ext cx="2790825" cy="3743325"/>
          </a:xfrm>
          <a:prstGeom prst="round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6434</TotalTime>
  <Words>2399</Words>
  <Application>Microsoft Office PowerPoint</Application>
  <PresentationFormat>On-screen Show (4:3)</PresentationFormat>
  <Paragraphs>285</Paragraphs>
  <Slides>38</Slides>
  <Notes>38</Notes>
  <HiddenSlides>3</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1_Office Theme</vt:lpstr>
      <vt:lpstr>Slide 1</vt:lpstr>
      <vt:lpstr>Slide 2</vt:lpstr>
      <vt:lpstr>Slide 3</vt:lpstr>
      <vt:lpstr>Slide 4</vt:lpstr>
      <vt:lpstr>Slide 5</vt:lpstr>
      <vt:lpstr>Slide 6</vt:lpstr>
      <vt:lpstr>Slide 7</vt:lpstr>
      <vt:lpstr>What do we plant in a rain garden?</vt:lpstr>
      <vt:lpstr>Perennial    </vt:lpstr>
      <vt:lpstr>Tolerant  to both drought and wet feet    </vt:lpstr>
      <vt:lpstr>Plant Height- taller than the depth of ponding  </vt:lpstr>
      <vt:lpstr>   </vt:lpstr>
      <vt:lpstr>Seasonal Interest</vt:lpstr>
      <vt:lpstr> Non-native Invasive Plants</vt:lpstr>
      <vt:lpstr>Weed Plant</vt:lpstr>
      <vt:lpstr> Non-native Invasive Plants and  Common Weeds you may find in bio-retention areas</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Company>Penn Hort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Jaime Zucker</dc:creator>
  <cp:lastModifiedBy>Barley VanClief</cp:lastModifiedBy>
  <cp:revision>464</cp:revision>
  <cp:lastPrinted>2012-11-01T13:54:03Z</cp:lastPrinted>
  <dcterms:created xsi:type="dcterms:W3CDTF">2013-04-05T15:03:41Z</dcterms:created>
  <dcterms:modified xsi:type="dcterms:W3CDTF">2014-08-13T20:22:41Z</dcterms:modified>
</cp:coreProperties>
</file>